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88" r:id="rId4"/>
    <p:sldId id="259" r:id="rId5"/>
    <p:sldId id="258" r:id="rId6"/>
    <p:sldId id="264" r:id="rId7"/>
    <p:sldId id="289" r:id="rId8"/>
    <p:sldId id="265" r:id="rId9"/>
    <p:sldId id="290" r:id="rId10"/>
    <p:sldId id="294" r:id="rId11"/>
    <p:sldId id="266" r:id="rId12"/>
    <p:sldId id="283" r:id="rId13"/>
    <p:sldId id="284" r:id="rId14"/>
    <p:sldId id="291" r:id="rId15"/>
    <p:sldId id="292" r:id="rId16"/>
    <p:sldId id="270" r:id="rId17"/>
    <p:sldId id="293" r:id="rId18"/>
    <p:sldId id="287" r:id="rId19"/>
    <p:sldId id="272" r:id="rId20"/>
    <p:sldId id="295" r:id="rId21"/>
    <p:sldId id="296" r:id="rId22"/>
    <p:sldId id="297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9" r:id="rId43"/>
    <p:sldId id="320" r:id="rId44"/>
    <p:sldId id="321" r:id="rId45"/>
    <p:sldId id="322" r:id="rId46"/>
    <p:sldId id="323" r:id="rId47"/>
    <p:sldId id="324" r:id="rId48"/>
    <p:sldId id="326" r:id="rId49"/>
    <p:sldId id="325" r:id="rId50"/>
    <p:sldId id="327" r:id="rId51"/>
    <p:sldId id="328" r:id="rId52"/>
    <p:sldId id="282" r:id="rId53"/>
  </p:sldIdLst>
  <p:sldSz cx="12192000" cy="6858000"/>
  <p:notesSz cx="7104063" cy="10234613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70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08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858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81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70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88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85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26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88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88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788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0567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301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EA9FA-2A40-4CEB-860D-9B77C2272D12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806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691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61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8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81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439798" y="-1"/>
            <a:ext cx="7752202" cy="6858000"/>
          </a:xfrm>
          <a:custGeom>
            <a:avLst/>
            <a:gdLst>
              <a:gd name="connsiteX0" fmla="*/ 0 w 7752202"/>
              <a:gd name="connsiteY0" fmla="*/ 0 h 6858000"/>
              <a:gd name="connsiteX1" fmla="*/ 7752202 w 7752202"/>
              <a:gd name="connsiteY1" fmla="*/ 0 h 6858000"/>
              <a:gd name="connsiteX2" fmla="*/ 7752202 w 7752202"/>
              <a:gd name="connsiteY2" fmla="*/ 6858000 h 6858000"/>
              <a:gd name="connsiteX3" fmla="*/ 0 w 77522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201" h="6858000">
                <a:moveTo>
                  <a:pt x="0" y="0"/>
                </a:moveTo>
                <a:lnTo>
                  <a:pt x="7752202" y="0"/>
                </a:lnTo>
                <a:lnTo>
                  <a:pt x="77522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071257" y="702894"/>
            <a:ext cx="7282543" cy="5452213"/>
          </a:xfrm>
          <a:custGeom>
            <a:avLst/>
            <a:gdLst>
              <a:gd name="connsiteX0" fmla="*/ 3868838 w 7282543"/>
              <a:gd name="connsiteY0" fmla="*/ 3467804 h 5452213"/>
              <a:gd name="connsiteX1" fmla="*/ 6440201 w 7282543"/>
              <a:gd name="connsiteY1" fmla="*/ 3467804 h 5452213"/>
              <a:gd name="connsiteX2" fmla="*/ 6440201 w 7282543"/>
              <a:gd name="connsiteY2" fmla="*/ 4823489 h 5452213"/>
              <a:gd name="connsiteX3" fmla="*/ 3868838 w 7282543"/>
              <a:gd name="connsiteY3" fmla="*/ 4823489 h 5452213"/>
              <a:gd name="connsiteX4" fmla="*/ 0 w 7282543"/>
              <a:gd name="connsiteY4" fmla="*/ 2829256 h 5452213"/>
              <a:gd name="connsiteX5" fmla="*/ 3768376 w 7282543"/>
              <a:gd name="connsiteY5" fmla="*/ 2829256 h 5452213"/>
              <a:gd name="connsiteX6" fmla="*/ 3768376 w 7282543"/>
              <a:gd name="connsiteY6" fmla="*/ 5452213 h 5452213"/>
              <a:gd name="connsiteX7" fmla="*/ 0 w 7282543"/>
              <a:gd name="connsiteY7" fmla="*/ 5452213 h 5452213"/>
              <a:gd name="connsiteX8" fmla="*/ 3868837 w 7282543"/>
              <a:gd name="connsiteY8" fmla="*/ 1552161 h 5452213"/>
              <a:gd name="connsiteX9" fmla="*/ 7282543 w 7282543"/>
              <a:gd name="connsiteY9" fmla="*/ 1552161 h 5452213"/>
              <a:gd name="connsiteX10" fmla="*/ 7282543 w 7282543"/>
              <a:gd name="connsiteY10" fmla="*/ 3359741 h 5452213"/>
              <a:gd name="connsiteX11" fmla="*/ 3868837 w 7282543"/>
              <a:gd name="connsiteY11" fmla="*/ 3359741 h 5452213"/>
              <a:gd name="connsiteX12" fmla="*/ 1296765 w 7282543"/>
              <a:gd name="connsiteY12" fmla="*/ 697490 h 5452213"/>
              <a:gd name="connsiteX13" fmla="*/ 3768377 w 7282543"/>
              <a:gd name="connsiteY13" fmla="*/ 697490 h 5452213"/>
              <a:gd name="connsiteX14" fmla="*/ 3768377 w 7282543"/>
              <a:gd name="connsiteY14" fmla="*/ 2711369 h 5452213"/>
              <a:gd name="connsiteX15" fmla="*/ 1296765 w 7282543"/>
              <a:gd name="connsiteY15" fmla="*/ 2711369 h 5452213"/>
              <a:gd name="connsiteX16" fmla="*/ 3868839 w 7282543"/>
              <a:gd name="connsiteY16" fmla="*/ 0 h 5452213"/>
              <a:gd name="connsiteX17" fmla="*/ 5952529 w 7282543"/>
              <a:gd name="connsiteY17" fmla="*/ 0 h 5452213"/>
              <a:gd name="connsiteX18" fmla="*/ 5952529 w 7282543"/>
              <a:gd name="connsiteY18" fmla="*/ 1444098 h 5452213"/>
              <a:gd name="connsiteX19" fmla="*/ 3868839 w 7282543"/>
              <a:gd name="connsiteY19" fmla="*/ 1444098 h 54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82542" h="5452213">
                <a:moveTo>
                  <a:pt x="3868838" y="3467804"/>
                </a:moveTo>
                <a:lnTo>
                  <a:pt x="6440201" y="3467804"/>
                </a:lnTo>
                <a:lnTo>
                  <a:pt x="6440201" y="4823489"/>
                </a:lnTo>
                <a:lnTo>
                  <a:pt x="3868838" y="4823489"/>
                </a:lnTo>
                <a:close/>
                <a:moveTo>
                  <a:pt x="0" y="2829256"/>
                </a:moveTo>
                <a:lnTo>
                  <a:pt x="3768376" y="2829256"/>
                </a:lnTo>
                <a:lnTo>
                  <a:pt x="3768376" y="5452213"/>
                </a:lnTo>
                <a:lnTo>
                  <a:pt x="0" y="5452213"/>
                </a:lnTo>
                <a:close/>
                <a:moveTo>
                  <a:pt x="3868837" y="1552161"/>
                </a:moveTo>
                <a:lnTo>
                  <a:pt x="7282543" y="1552161"/>
                </a:lnTo>
                <a:lnTo>
                  <a:pt x="7282543" y="3359741"/>
                </a:lnTo>
                <a:lnTo>
                  <a:pt x="3868837" y="3359741"/>
                </a:lnTo>
                <a:close/>
                <a:moveTo>
                  <a:pt x="1296765" y="697490"/>
                </a:moveTo>
                <a:lnTo>
                  <a:pt x="3768377" y="697490"/>
                </a:lnTo>
                <a:lnTo>
                  <a:pt x="3768377" y="2711369"/>
                </a:lnTo>
                <a:lnTo>
                  <a:pt x="1296765" y="2711369"/>
                </a:lnTo>
                <a:close/>
                <a:moveTo>
                  <a:pt x="3868839" y="0"/>
                </a:moveTo>
                <a:lnTo>
                  <a:pt x="5952529" y="0"/>
                </a:lnTo>
                <a:lnTo>
                  <a:pt x="5952529" y="1444098"/>
                </a:lnTo>
                <a:lnTo>
                  <a:pt x="3868839" y="14440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12640" y="551089"/>
            <a:ext cx="7089503" cy="5755822"/>
          </a:xfrm>
          <a:custGeom>
            <a:avLst/>
            <a:gdLst>
              <a:gd name="connsiteX0" fmla="*/ 0 w 5116286"/>
              <a:gd name="connsiteY0" fmla="*/ 0 h 5755822"/>
              <a:gd name="connsiteX1" fmla="*/ 5116286 w 5116286"/>
              <a:gd name="connsiteY1" fmla="*/ 0 h 5755822"/>
              <a:gd name="connsiteX2" fmla="*/ 5116286 w 5116286"/>
              <a:gd name="connsiteY2" fmla="*/ 5755822 h 5755822"/>
              <a:gd name="connsiteX3" fmla="*/ 0 w 5116286"/>
              <a:gd name="connsiteY3" fmla="*/ 5755822 h 575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86" h="5755822">
                <a:moveTo>
                  <a:pt x="0" y="0"/>
                </a:moveTo>
                <a:lnTo>
                  <a:pt x="5116286" y="0"/>
                </a:lnTo>
                <a:lnTo>
                  <a:pt x="5116286" y="5755822"/>
                </a:lnTo>
                <a:lnTo>
                  <a:pt x="0" y="5755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2018/6/19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file:///E:\pr\PR&#25991;&#20214;&#30446;&#24405;\Sequence%2001.avi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6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59"/>
          <p:cNvSpPr>
            <a:spLocks noChangeArrowheads="1"/>
          </p:cNvSpPr>
          <p:nvPr/>
        </p:nvSpPr>
        <p:spPr bwMode="auto">
          <a:xfrm flipH="1">
            <a:off x="4280614" y="1053132"/>
            <a:ext cx="3077766" cy="157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zh-CN" altLang="en-US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鼎大标宋简" panose="02010609010101010101" charset="0"/>
                <a:ea typeface="文鼎大标宋简" panose="02010609010101010101" charset="0"/>
                <a:cs typeface="Arial" panose="020B0604020202020204" pitchFamily="34" charset="0"/>
              </a:rPr>
              <a:t>饭蹭</a:t>
            </a:r>
            <a:endParaRPr lang="zh-CN" altLang="en-US" sz="10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鼎大标宋简" panose="02010609010101010101" charset="0"/>
              <a:ea typeface="文鼎大标宋简" panose="02010609010101010101" charset="0"/>
              <a:cs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 rot="16200000" flipH="1">
            <a:off x="7563106" y="1747769"/>
            <a:ext cx="153888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en-US" altLang="zh-CN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鼎大标宋简" panose="02010609010101010101" charset="0"/>
                <a:ea typeface="文鼎大标宋简" panose="02010609010101010101" charset="0"/>
                <a:cs typeface="Arial" panose="020B0604020202020204" pitchFamily="34" charset="0"/>
              </a:rPr>
              <a:t>APP</a:t>
            </a:r>
            <a:endParaRPr lang="zh-CN" altLang="en-US" sz="10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鼎大标宋简" panose="02010609010101010101" charset="0"/>
              <a:ea typeface="文鼎大标宋简" panose="02010609010101010101" charset="0"/>
              <a:cs typeface="Arial" panose="020B0604020202020204" pitchFamily="34" charset="0"/>
            </a:endParaRPr>
          </a:p>
        </p:txBody>
      </p:sp>
      <p:sp>
        <p:nvSpPr>
          <p:cNvPr id="5" name="矩形 259"/>
          <p:cNvSpPr>
            <a:spLocks noChangeArrowheads="1"/>
          </p:cNvSpPr>
          <p:nvPr/>
        </p:nvSpPr>
        <p:spPr bwMode="auto">
          <a:xfrm flipH="1">
            <a:off x="6183828" y="2498725"/>
            <a:ext cx="307777" cy="3158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r>
              <a:rPr lang="en-US" altLang="zh-CN" sz="2000" b="1" dirty="0" smtClean="0">
                <a:latin typeface="迷你简姚体" panose="03000509000000000000" pitchFamily="65" charset="-122"/>
                <a:ea typeface="迷你简姚体" panose="03000509000000000000" pitchFamily="65" charset="-122"/>
              </a:rPr>
              <a:t>-</a:t>
            </a:r>
            <a:r>
              <a:rPr lang="zh-CN" altLang="en-US" sz="2000" b="1" dirty="0" smtClean="0">
                <a:latin typeface="迷你简姚体" panose="03000509000000000000" pitchFamily="65" charset="-122"/>
                <a:ea typeface="迷你简姚体" panose="03000509000000000000" pitchFamily="65" charset="-122"/>
              </a:rPr>
              <a:t>让蹭饭变得更有意义</a:t>
            </a:r>
            <a:endParaRPr lang="zh-CN" altLang="en-US" sz="1600" b="1" dirty="0">
              <a:latin typeface="迷你简姚体" panose="03000509000000000000" pitchFamily="65" charset="-122"/>
              <a:ea typeface="迷你简姚体" panose="03000509000000000000" pitchFamily="65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16272" y="4562544"/>
            <a:ext cx="19442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kumimoji="1" lang="en-US" altLang="zh-CN" b="1" dirty="0"/>
              <a:t>G12</a:t>
            </a:r>
            <a:r>
              <a:rPr kumimoji="1" lang="zh-CN" altLang="en-US" b="1" dirty="0"/>
              <a:t>小组</a:t>
            </a:r>
            <a:endParaRPr kumimoji="1" lang="en-US" altLang="zh-CN" b="1" dirty="0"/>
          </a:p>
          <a:p>
            <a:pPr eaLnBrk="1" hangingPunct="1">
              <a:defRPr/>
            </a:pPr>
            <a:r>
              <a:rPr kumimoji="1" lang="zh-CN" altLang="en-US" b="1" dirty="0"/>
              <a:t>蒋家俊</a:t>
            </a:r>
            <a:endParaRPr kumimoji="1" lang="en-US" altLang="zh-CN" b="1" dirty="0"/>
          </a:p>
          <a:p>
            <a:pPr eaLnBrk="1" hangingPunct="1">
              <a:defRPr/>
            </a:pPr>
            <a:r>
              <a:rPr kumimoji="1" lang="zh-CN" altLang="en-US" b="1" dirty="0"/>
              <a:t>李</a:t>
            </a:r>
            <a:r>
              <a:rPr kumimoji="1" lang="zh-CN" altLang="en-US" b="1" dirty="0" smtClean="0"/>
              <a:t>捷</a:t>
            </a:r>
            <a:endParaRPr kumimoji="1" lang="en-US" altLang="zh-CN" b="1" dirty="0" smtClean="0"/>
          </a:p>
          <a:p>
            <a:pPr eaLnBrk="1" hangingPunct="1">
              <a:defRPr/>
            </a:pPr>
            <a:r>
              <a:rPr kumimoji="1" lang="zh-CN" altLang="en-US" b="1" dirty="0" smtClean="0"/>
              <a:t>陈杭俊</a:t>
            </a:r>
            <a:endParaRPr kumimoji="1" lang="en-US" altLang="zh-CN" b="1" dirty="0"/>
          </a:p>
          <a:p>
            <a:pPr eaLnBrk="1" hangingPunct="1">
              <a:defRPr/>
            </a:pPr>
            <a:r>
              <a:rPr kumimoji="1" lang="zh-CN" altLang="en-US" b="1" dirty="0" smtClean="0"/>
              <a:t>厉</a:t>
            </a:r>
            <a:r>
              <a:rPr kumimoji="1" lang="zh-CN" altLang="en-US" b="1" dirty="0"/>
              <a:t>佩强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5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50"/>
                            </p:stCondLst>
                            <p:childTnLst>
                              <p:par>
                                <p:cTn id="18" presetID="41" presetClass="entr" presetSubtype="0" fill="hold" grpId="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1650"/>
                            </p:stCondLst>
                            <p:childTnLst>
                              <p:par>
                                <p:cTn id="26" presetID="26" presetClass="emph" presetSubtype="0" fill="hold" grpId="3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2150"/>
                            </p:stCondLst>
                            <p:childTnLst>
                              <p:par>
                                <p:cTn id="30" presetID="41" presetClass="entr" presetSubtype="0" fill="hold" grpId="4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3100"/>
                            </p:stCondLst>
                            <p:childTnLst>
                              <p:par>
                                <p:cTn id="38" presetID="26" presetClass="emph" presetSubtype="0" fill="hold" grpId="5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" grpId="2"/>
      <p:bldP spid="4" grpId="3"/>
      <p:bldP spid="5" grpId="4"/>
      <p:bldP spid="5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记录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1025" name="Picture 1" descr="C:\Users\asus\Documents\Tencent Files\906438950\Image\C2C\BAABFB0816AB8C19C3D430DEF678494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23" y="1097270"/>
            <a:ext cx="6941268" cy="520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73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199027"/>
            <a:ext cx="6364399" cy="5539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读取用户期望，整理用户故事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80846" y="144094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一</a:t>
            </a:r>
            <a:r>
              <a:rPr lang="zh-CN" altLang="en-US" dirty="0"/>
              <a:t>个想要旅游</a:t>
            </a:r>
            <a:r>
              <a:rPr lang="zh-CN" altLang="en-US" dirty="0" smtClean="0"/>
              <a:t>的厉某，成日在家无所事事，突然刷到微博，被丽江的美景所吸引，想要去那里看看，但是他比较胆小，不敢一个人去旅游，所以想找一群志同道合的人一起去旅游。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一个经常旅游的陈某，他非常想要了解当地的文化内涵，但是却没有合适的方法和当地居民沟通了解，所以他非常的想要在旅游时在当地居民家中就餐来和居民进行沟通。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4059530" y="776233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--------</a:t>
            </a:r>
            <a:r>
              <a:rPr lang="zh-CN" altLang="en-US" dirty="0" smtClean="0"/>
              <a:t>用户</a:t>
            </a:r>
            <a:r>
              <a:rPr lang="zh-CN" altLang="en-US" dirty="0"/>
              <a:t>故事是一个用来确认用户和用户的需求的简短的描述</a:t>
            </a:r>
          </a:p>
        </p:txBody>
      </p:sp>
      <p:sp>
        <p:nvSpPr>
          <p:cNvPr id="9" name="矩形 8"/>
          <p:cNvSpPr/>
          <p:nvPr/>
        </p:nvSpPr>
        <p:spPr>
          <a:xfrm>
            <a:off x="2080846" y="35870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/>
              <a:t>一</a:t>
            </a:r>
            <a:r>
              <a:rPr lang="zh-CN" altLang="en-US" dirty="0" smtClean="0"/>
              <a:t>位非常想去旅游的李某，但是苦于找不到旅游攻略而整天宅在家中，无所事事，所以非常想要得到一份靠谱的旅游攻略来帮助他旅游。</a:t>
            </a:r>
            <a:endParaRPr lang="en-US" altLang="zh-CN" dirty="0" smtClean="0"/>
          </a:p>
        </p:txBody>
      </p:sp>
      <p:sp>
        <p:nvSpPr>
          <p:cNvPr id="57" name="Content Placeholder 7"/>
          <p:cNvSpPr txBox="1"/>
          <p:nvPr/>
        </p:nvSpPr>
        <p:spPr>
          <a:xfrm>
            <a:off x="-143192" y="418808"/>
            <a:ext cx="3886200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Who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What and Why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48347" y="1579442"/>
            <a:ext cx="2584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开始的用户故事变成了功能点，方向错误，用户故事应该是探索出发点而不是功能点。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C:\Users\Administrator\Desktop\旅行\QQ截图20170620123736.jpgQQ截图2017062012373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1181418"/>
            <a:ext cx="4481383" cy="4495165"/>
          </a:xfrm>
        </p:spPr>
      </p:pic>
      <p:sp>
        <p:nvSpPr>
          <p:cNvPr id="24" name="Rectangle 23"/>
          <p:cNvSpPr/>
          <p:nvPr/>
        </p:nvSpPr>
        <p:spPr>
          <a:xfrm>
            <a:off x="4218140" y="1373393"/>
            <a:ext cx="67106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200000"/>
              </a:lnSpc>
            </a:pPr>
            <a:r>
              <a:rPr lang="zh-CN" altLang="en-US" dirty="0"/>
              <a:t>用户范围：外出旅游及出差人群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地域范围：国内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产品范围：生活服务型产品</a:t>
            </a:r>
            <a:endParaRPr lang="en-US" altLang="zh-CN" dirty="0"/>
          </a:p>
        </p:txBody>
      </p:sp>
      <p:sp>
        <p:nvSpPr>
          <p:cNvPr id="54" name="Content Placeholder 7"/>
          <p:cNvSpPr txBox="1"/>
          <p:nvPr/>
        </p:nvSpPr>
        <p:spPr>
          <a:xfrm>
            <a:off x="2914292" y="7672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项目范围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2" nodeType="with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现有实践及产品评估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5" name="Title 1"/>
          <p:cNvSpPr txBox="1"/>
          <p:nvPr/>
        </p:nvSpPr>
        <p:spPr>
          <a:xfrm>
            <a:off x="4571706" y="668142"/>
            <a:ext cx="3049078" cy="276860"/>
          </a:xfrm>
          <a:prstGeom prst="rect">
            <a:avLst/>
          </a:prstGeom>
        </p:spPr>
        <p:txBody>
          <a:bodyPr vert="horz" lIns="0" tIns="0" rIns="0" bIns="0" rtlCol="0" anchor="ctr" anchorCtr="1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modify the text content</a:t>
            </a:r>
          </a:p>
        </p:txBody>
      </p:sp>
      <p:sp>
        <p:nvSpPr>
          <p:cNvPr id="2" name="矩形 1"/>
          <p:cNvSpPr/>
          <p:nvPr/>
        </p:nvSpPr>
        <p:spPr>
          <a:xfrm>
            <a:off x="-715108" y="1325351"/>
            <a:ext cx="42847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200000"/>
              </a:lnSpc>
            </a:pPr>
            <a:r>
              <a:rPr lang="zh-CN" altLang="en-US" dirty="0"/>
              <a:t>饿了吗：饭馆商家自建物流</a:t>
            </a:r>
            <a:r>
              <a:rPr lang="en-US" altLang="zh-CN" dirty="0"/>
              <a:t>+</a:t>
            </a:r>
            <a:r>
              <a:rPr lang="zh-CN" altLang="en-US" dirty="0"/>
              <a:t>第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三方物流去取餐，送至订餐者处</a:t>
            </a:r>
          </a:p>
        </p:txBody>
      </p:sp>
      <p:pic>
        <p:nvPicPr>
          <p:cNvPr id="14" name="Picture 6" descr="https://timgsa.baidu.com/timg?image&amp;quality=80&amp;size=b9999_10000&amp;sec=1524635502579&amp;di=a2339fccc4d486206dbd9cd74cc95f29&amp;imgtype=0&amp;src=http%3A%2F%2Fimg.91jm.com%2F2016%2F09%2FW94Z1e87R9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21" y="1325351"/>
            <a:ext cx="626745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现有实践及产品评估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5" name="Title 1"/>
          <p:cNvSpPr txBox="1"/>
          <p:nvPr/>
        </p:nvSpPr>
        <p:spPr>
          <a:xfrm>
            <a:off x="4571706" y="668142"/>
            <a:ext cx="3049078" cy="276860"/>
          </a:xfrm>
          <a:prstGeom prst="rect">
            <a:avLst/>
          </a:prstGeom>
        </p:spPr>
        <p:txBody>
          <a:bodyPr vert="horz" lIns="0" tIns="0" rIns="0" bIns="0" rtlCol="0" anchor="ctr" anchorCtr="1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modify the text content</a:t>
            </a:r>
          </a:p>
        </p:txBody>
      </p:sp>
      <p:pic>
        <p:nvPicPr>
          <p:cNvPr id="7" name="Picture 2" descr="http://a.36krcnd.com/nil_class/882a4616-3be6-485a-9580-ca2105ebbf86/cf_3.jpg!hea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89" y="1078839"/>
            <a:ext cx="6361935" cy="54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372207" y="126807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lnSpc>
                <a:spcPct val="200000"/>
              </a:lnSpc>
            </a:pPr>
            <a:r>
              <a:rPr lang="zh-CN" altLang="en-US" dirty="0"/>
              <a:t>阿姨厨房：阿姨们在家做饭，而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后用自建物流</a:t>
            </a:r>
            <a:r>
              <a:rPr lang="en-US" altLang="zh-CN" dirty="0"/>
              <a:t>+</a:t>
            </a:r>
            <a:r>
              <a:rPr lang="zh-CN" altLang="en-US" dirty="0"/>
              <a:t>第三方物流去取餐，送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至阿姨社区周边的写字楼白领处。主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要瞄准中午想吃得好一些的白领，价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格平均从</a:t>
            </a:r>
            <a:r>
              <a:rPr lang="en-US" altLang="zh-CN" dirty="0"/>
              <a:t>30</a:t>
            </a:r>
            <a:r>
              <a:rPr lang="zh-CN" altLang="en-US" dirty="0"/>
              <a:t>元起</a:t>
            </a:r>
          </a:p>
        </p:txBody>
      </p:sp>
    </p:spTree>
    <p:extLst>
      <p:ext uri="{BB962C8B-B14F-4D97-AF65-F5344CB8AC3E}">
        <p14:creationId xmlns:p14="http://schemas.microsoft.com/office/powerpoint/2010/main" val="327968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537406" y="501364"/>
            <a:ext cx="365154" cy="407098"/>
          </a:xfrm>
          <a:custGeom>
            <a:avLst/>
            <a:gdLst>
              <a:gd name="T0" fmla="*/ 6562 w 9250"/>
              <a:gd name="T1" fmla="*/ 813 h 10313"/>
              <a:gd name="T2" fmla="*/ 8874 w 9250"/>
              <a:gd name="T3" fmla="*/ 1313 h 10313"/>
              <a:gd name="T4" fmla="*/ 8874 w 9250"/>
              <a:gd name="T5" fmla="*/ 1531 h 10313"/>
              <a:gd name="T6" fmla="*/ 7593 w 9250"/>
              <a:gd name="T7" fmla="*/ 1406 h 10313"/>
              <a:gd name="T8" fmla="*/ 4999 w 9250"/>
              <a:gd name="T9" fmla="*/ 1781 h 10313"/>
              <a:gd name="T10" fmla="*/ 3938 w 9250"/>
              <a:gd name="T11" fmla="*/ 4438 h 10313"/>
              <a:gd name="T12" fmla="*/ 2406 w 9250"/>
              <a:gd name="T13" fmla="*/ 7624 h 10313"/>
              <a:gd name="T14" fmla="*/ 2000 w 9250"/>
              <a:gd name="T15" fmla="*/ 9187 h 10313"/>
              <a:gd name="T16" fmla="*/ 3219 w 9250"/>
              <a:gd name="T17" fmla="*/ 8280 h 10313"/>
              <a:gd name="T18" fmla="*/ 4375 w 9250"/>
              <a:gd name="T19" fmla="*/ 6562 h 10313"/>
              <a:gd name="T20" fmla="*/ 5030 w 9250"/>
              <a:gd name="T21" fmla="*/ 5468 h 10313"/>
              <a:gd name="T22" fmla="*/ 5280 w 9250"/>
              <a:gd name="T23" fmla="*/ 5343 h 10313"/>
              <a:gd name="T24" fmla="*/ 5030 w 9250"/>
              <a:gd name="T25" fmla="*/ 5999 h 10313"/>
              <a:gd name="T26" fmla="*/ 3313 w 9250"/>
              <a:gd name="T27" fmla="*/ 8749 h 10313"/>
              <a:gd name="T28" fmla="*/ 1813 w 9250"/>
              <a:gd name="T29" fmla="*/ 10312 h 10313"/>
              <a:gd name="T30" fmla="*/ 750 w 9250"/>
              <a:gd name="T31" fmla="*/ 9780 h 10313"/>
              <a:gd name="T32" fmla="*/ 0 w 9250"/>
              <a:gd name="T33" fmla="*/ 8968 h 10313"/>
              <a:gd name="T34" fmla="*/ 625 w 9250"/>
              <a:gd name="T35" fmla="*/ 7249 h 10313"/>
              <a:gd name="T36" fmla="*/ 1969 w 9250"/>
              <a:gd name="T37" fmla="*/ 4500 h 10313"/>
              <a:gd name="T38" fmla="*/ 3250 w 9250"/>
              <a:gd name="T39" fmla="*/ 1906 h 10313"/>
              <a:gd name="T40" fmla="*/ 1625 w 9250"/>
              <a:gd name="T41" fmla="*/ 1813 h 10313"/>
              <a:gd name="T42" fmla="*/ 969 w 9250"/>
              <a:gd name="T43" fmla="*/ 1188 h 10313"/>
              <a:gd name="T44" fmla="*/ 1063 w 9250"/>
              <a:gd name="T45" fmla="*/ 688 h 10313"/>
              <a:gd name="T46" fmla="*/ 1219 w 9250"/>
              <a:gd name="T47" fmla="*/ 563 h 10313"/>
              <a:gd name="T48" fmla="*/ 1437 w 9250"/>
              <a:gd name="T49" fmla="*/ 969 h 10313"/>
              <a:gd name="T50" fmla="*/ 2594 w 9250"/>
              <a:gd name="T51" fmla="*/ 1188 h 10313"/>
              <a:gd name="T52" fmla="*/ 3750 w 9250"/>
              <a:gd name="T53" fmla="*/ 594 h 10313"/>
              <a:gd name="T54" fmla="*/ 3656 w 9250"/>
              <a:gd name="T55" fmla="*/ 219 h 10313"/>
              <a:gd name="T56" fmla="*/ 3625 w 9250"/>
              <a:gd name="T57" fmla="*/ 31 h 10313"/>
              <a:gd name="T58" fmla="*/ 4250 w 9250"/>
              <a:gd name="T59" fmla="*/ 62 h 10313"/>
              <a:gd name="T60" fmla="*/ 4780 w 9250"/>
              <a:gd name="T61" fmla="*/ 531 h 10313"/>
              <a:gd name="T62" fmla="*/ 5124 w 9250"/>
              <a:gd name="T63" fmla="*/ 938 h 10313"/>
              <a:gd name="T64" fmla="*/ 5999 w 9250"/>
              <a:gd name="T65" fmla="*/ 844 h 10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250" h="10313">
                <a:moveTo>
                  <a:pt x="6562" y="813"/>
                </a:moveTo>
                <a:lnTo>
                  <a:pt x="6562" y="813"/>
                </a:lnTo>
                <a:cubicBezTo>
                  <a:pt x="7062" y="813"/>
                  <a:pt x="7530" y="875"/>
                  <a:pt x="7937" y="969"/>
                </a:cubicBezTo>
                <a:cubicBezTo>
                  <a:pt x="8312" y="1094"/>
                  <a:pt x="8624" y="1188"/>
                  <a:pt x="8874" y="1313"/>
                </a:cubicBezTo>
                <a:cubicBezTo>
                  <a:pt x="9093" y="1438"/>
                  <a:pt x="9218" y="1531"/>
                  <a:pt x="9218" y="1594"/>
                </a:cubicBezTo>
                <a:cubicBezTo>
                  <a:pt x="9249" y="1656"/>
                  <a:pt x="9124" y="1625"/>
                  <a:pt x="8874" y="1531"/>
                </a:cubicBezTo>
                <a:cubicBezTo>
                  <a:pt x="8655" y="1438"/>
                  <a:pt x="8437" y="1375"/>
                  <a:pt x="8249" y="1375"/>
                </a:cubicBezTo>
                <a:cubicBezTo>
                  <a:pt x="8062" y="1375"/>
                  <a:pt x="7843" y="1375"/>
                  <a:pt x="7593" y="1406"/>
                </a:cubicBezTo>
                <a:cubicBezTo>
                  <a:pt x="7312" y="1469"/>
                  <a:pt x="6999" y="1500"/>
                  <a:pt x="6593" y="1594"/>
                </a:cubicBezTo>
                <a:cubicBezTo>
                  <a:pt x="6187" y="1656"/>
                  <a:pt x="5655" y="1719"/>
                  <a:pt x="4999" y="1781"/>
                </a:cubicBezTo>
                <a:cubicBezTo>
                  <a:pt x="4968" y="2063"/>
                  <a:pt x="4843" y="2438"/>
                  <a:pt x="4624" y="2906"/>
                </a:cubicBezTo>
                <a:cubicBezTo>
                  <a:pt x="4438" y="3375"/>
                  <a:pt x="4188" y="3875"/>
                  <a:pt x="3938" y="4438"/>
                </a:cubicBezTo>
                <a:cubicBezTo>
                  <a:pt x="3656" y="4969"/>
                  <a:pt x="3406" y="5530"/>
                  <a:pt x="3125" y="6093"/>
                </a:cubicBezTo>
                <a:cubicBezTo>
                  <a:pt x="2844" y="6655"/>
                  <a:pt x="2594" y="7155"/>
                  <a:pt x="2406" y="7624"/>
                </a:cubicBezTo>
                <a:cubicBezTo>
                  <a:pt x="2188" y="8093"/>
                  <a:pt x="2031" y="8468"/>
                  <a:pt x="1938" y="8749"/>
                </a:cubicBezTo>
                <a:cubicBezTo>
                  <a:pt x="1875" y="9030"/>
                  <a:pt x="1875" y="9187"/>
                  <a:pt x="2000" y="9187"/>
                </a:cubicBezTo>
                <a:cubicBezTo>
                  <a:pt x="2188" y="9187"/>
                  <a:pt x="2375" y="9093"/>
                  <a:pt x="2594" y="8937"/>
                </a:cubicBezTo>
                <a:cubicBezTo>
                  <a:pt x="2781" y="8749"/>
                  <a:pt x="3000" y="8562"/>
                  <a:pt x="3219" y="8280"/>
                </a:cubicBezTo>
                <a:cubicBezTo>
                  <a:pt x="3406" y="8030"/>
                  <a:pt x="3625" y="7749"/>
                  <a:pt x="3844" y="7437"/>
                </a:cubicBezTo>
                <a:cubicBezTo>
                  <a:pt x="4031" y="7124"/>
                  <a:pt x="4219" y="6843"/>
                  <a:pt x="4375" y="6562"/>
                </a:cubicBezTo>
                <a:cubicBezTo>
                  <a:pt x="4563" y="6280"/>
                  <a:pt x="4687" y="6062"/>
                  <a:pt x="4811" y="5843"/>
                </a:cubicBezTo>
                <a:cubicBezTo>
                  <a:pt x="4905" y="5655"/>
                  <a:pt x="4999" y="5530"/>
                  <a:pt x="5030" y="5468"/>
                </a:cubicBezTo>
                <a:cubicBezTo>
                  <a:pt x="5062" y="5437"/>
                  <a:pt x="5124" y="5374"/>
                  <a:pt x="5155" y="5343"/>
                </a:cubicBezTo>
                <a:cubicBezTo>
                  <a:pt x="5218" y="5343"/>
                  <a:pt x="5249" y="5343"/>
                  <a:pt x="5280" y="5343"/>
                </a:cubicBezTo>
                <a:cubicBezTo>
                  <a:pt x="5312" y="5374"/>
                  <a:pt x="5312" y="5437"/>
                  <a:pt x="5280" y="5562"/>
                </a:cubicBezTo>
                <a:cubicBezTo>
                  <a:pt x="5218" y="5655"/>
                  <a:pt x="5155" y="5812"/>
                  <a:pt x="5030" y="5999"/>
                </a:cubicBezTo>
                <a:cubicBezTo>
                  <a:pt x="4749" y="6405"/>
                  <a:pt x="4469" y="6843"/>
                  <a:pt x="4188" y="7343"/>
                </a:cubicBezTo>
                <a:cubicBezTo>
                  <a:pt x="3906" y="7843"/>
                  <a:pt x="3594" y="8312"/>
                  <a:pt x="3313" y="8749"/>
                </a:cubicBezTo>
                <a:cubicBezTo>
                  <a:pt x="3031" y="9187"/>
                  <a:pt x="2750" y="9562"/>
                  <a:pt x="2500" y="9874"/>
                </a:cubicBezTo>
                <a:cubicBezTo>
                  <a:pt x="2250" y="10155"/>
                  <a:pt x="2000" y="10312"/>
                  <a:pt x="1813" y="10312"/>
                </a:cubicBezTo>
                <a:cubicBezTo>
                  <a:pt x="1719" y="10312"/>
                  <a:pt x="1562" y="10249"/>
                  <a:pt x="1344" y="10155"/>
                </a:cubicBezTo>
                <a:cubicBezTo>
                  <a:pt x="1156" y="10030"/>
                  <a:pt x="938" y="9905"/>
                  <a:pt x="750" y="9780"/>
                </a:cubicBezTo>
                <a:cubicBezTo>
                  <a:pt x="563" y="9624"/>
                  <a:pt x="375" y="9499"/>
                  <a:pt x="219" y="9343"/>
                </a:cubicBezTo>
                <a:cubicBezTo>
                  <a:pt x="94" y="9187"/>
                  <a:pt x="0" y="9062"/>
                  <a:pt x="0" y="8968"/>
                </a:cubicBezTo>
                <a:cubicBezTo>
                  <a:pt x="0" y="8843"/>
                  <a:pt x="63" y="8624"/>
                  <a:pt x="188" y="8312"/>
                </a:cubicBezTo>
                <a:cubicBezTo>
                  <a:pt x="281" y="7999"/>
                  <a:pt x="438" y="7655"/>
                  <a:pt x="625" y="7249"/>
                </a:cubicBezTo>
                <a:cubicBezTo>
                  <a:pt x="813" y="6843"/>
                  <a:pt x="1031" y="6405"/>
                  <a:pt x="1250" y="5937"/>
                </a:cubicBezTo>
                <a:cubicBezTo>
                  <a:pt x="1469" y="5468"/>
                  <a:pt x="1719" y="5000"/>
                  <a:pt x="1969" y="4500"/>
                </a:cubicBezTo>
                <a:cubicBezTo>
                  <a:pt x="2219" y="4031"/>
                  <a:pt x="2438" y="3563"/>
                  <a:pt x="2656" y="3125"/>
                </a:cubicBezTo>
                <a:cubicBezTo>
                  <a:pt x="2875" y="2688"/>
                  <a:pt x="3094" y="2281"/>
                  <a:pt x="3250" y="1906"/>
                </a:cubicBezTo>
                <a:cubicBezTo>
                  <a:pt x="2875" y="1938"/>
                  <a:pt x="2531" y="1938"/>
                  <a:pt x="2250" y="1938"/>
                </a:cubicBezTo>
                <a:cubicBezTo>
                  <a:pt x="1969" y="1906"/>
                  <a:pt x="1750" y="1875"/>
                  <a:pt x="1625" y="1813"/>
                </a:cubicBezTo>
                <a:cubicBezTo>
                  <a:pt x="1406" y="1750"/>
                  <a:pt x="1250" y="1625"/>
                  <a:pt x="1156" y="1531"/>
                </a:cubicBezTo>
                <a:cubicBezTo>
                  <a:pt x="1063" y="1406"/>
                  <a:pt x="1000" y="1313"/>
                  <a:pt x="969" y="1188"/>
                </a:cubicBezTo>
                <a:cubicBezTo>
                  <a:pt x="969" y="1094"/>
                  <a:pt x="969" y="1000"/>
                  <a:pt x="969" y="906"/>
                </a:cubicBezTo>
                <a:cubicBezTo>
                  <a:pt x="1000" y="844"/>
                  <a:pt x="1031" y="750"/>
                  <a:pt x="1063" y="688"/>
                </a:cubicBezTo>
                <a:cubicBezTo>
                  <a:pt x="1063" y="656"/>
                  <a:pt x="1094" y="625"/>
                  <a:pt x="1125" y="594"/>
                </a:cubicBezTo>
                <a:cubicBezTo>
                  <a:pt x="1156" y="594"/>
                  <a:pt x="1188" y="563"/>
                  <a:pt x="1219" y="563"/>
                </a:cubicBezTo>
                <a:cubicBezTo>
                  <a:pt x="1281" y="563"/>
                  <a:pt x="1313" y="563"/>
                  <a:pt x="1375" y="563"/>
                </a:cubicBezTo>
                <a:cubicBezTo>
                  <a:pt x="1313" y="750"/>
                  <a:pt x="1344" y="875"/>
                  <a:pt x="1437" y="969"/>
                </a:cubicBezTo>
                <a:cubicBezTo>
                  <a:pt x="1531" y="1063"/>
                  <a:pt x="1656" y="1125"/>
                  <a:pt x="1875" y="1156"/>
                </a:cubicBezTo>
                <a:cubicBezTo>
                  <a:pt x="2063" y="1188"/>
                  <a:pt x="2313" y="1219"/>
                  <a:pt x="2594" y="1188"/>
                </a:cubicBezTo>
                <a:cubicBezTo>
                  <a:pt x="2906" y="1188"/>
                  <a:pt x="3219" y="1156"/>
                  <a:pt x="3594" y="1125"/>
                </a:cubicBezTo>
                <a:cubicBezTo>
                  <a:pt x="3719" y="844"/>
                  <a:pt x="3750" y="688"/>
                  <a:pt x="3750" y="594"/>
                </a:cubicBezTo>
                <a:cubicBezTo>
                  <a:pt x="3750" y="500"/>
                  <a:pt x="3750" y="438"/>
                  <a:pt x="3719" y="375"/>
                </a:cubicBezTo>
                <a:cubicBezTo>
                  <a:pt x="3719" y="313"/>
                  <a:pt x="3688" y="250"/>
                  <a:pt x="3656" y="219"/>
                </a:cubicBezTo>
                <a:cubicBezTo>
                  <a:pt x="3625" y="156"/>
                  <a:pt x="3594" y="125"/>
                  <a:pt x="3563" y="94"/>
                </a:cubicBezTo>
                <a:cubicBezTo>
                  <a:pt x="3500" y="62"/>
                  <a:pt x="3531" y="31"/>
                  <a:pt x="3625" y="31"/>
                </a:cubicBezTo>
                <a:cubicBezTo>
                  <a:pt x="3719" y="0"/>
                  <a:pt x="3844" y="0"/>
                  <a:pt x="4000" y="0"/>
                </a:cubicBezTo>
                <a:cubicBezTo>
                  <a:pt x="4063" y="0"/>
                  <a:pt x="4156" y="31"/>
                  <a:pt x="4250" y="62"/>
                </a:cubicBezTo>
                <a:cubicBezTo>
                  <a:pt x="4344" y="94"/>
                  <a:pt x="4438" y="156"/>
                  <a:pt x="4531" y="219"/>
                </a:cubicBezTo>
                <a:cubicBezTo>
                  <a:pt x="4624" y="313"/>
                  <a:pt x="4687" y="406"/>
                  <a:pt x="4780" y="531"/>
                </a:cubicBezTo>
                <a:cubicBezTo>
                  <a:pt x="4874" y="625"/>
                  <a:pt x="4936" y="781"/>
                  <a:pt x="4999" y="969"/>
                </a:cubicBezTo>
                <a:cubicBezTo>
                  <a:pt x="4999" y="969"/>
                  <a:pt x="5062" y="969"/>
                  <a:pt x="5124" y="938"/>
                </a:cubicBezTo>
                <a:cubicBezTo>
                  <a:pt x="5218" y="938"/>
                  <a:pt x="5343" y="906"/>
                  <a:pt x="5499" y="906"/>
                </a:cubicBezTo>
                <a:cubicBezTo>
                  <a:pt x="5655" y="875"/>
                  <a:pt x="5812" y="844"/>
                  <a:pt x="5999" y="844"/>
                </a:cubicBezTo>
                <a:cubicBezTo>
                  <a:pt x="6187" y="813"/>
                  <a:pt x="6374" y="813"/>
                  <a:pt x="6562" y="8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现有实践及产品评估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5" name="Title 1"/>
          <p:cNvSpPr txBox="1"/>
          <p:nvPr/>
        </p:nvSpPr>
        <p:spPr>
          <a:xfrm>
            <a:off x="4571706" y="668142"/>
            <a:ext cx="3049078" cy="276860"/>
          </a:xfrm>
          <a:prstGeom prst="rect">
            <a:avLst/>
          </a:prstGeom>
        </p:spPr>
        <p:txBody>
          <a:bodyPr vert="horz" lIns="0" tIns="0" rIns="0" bIns="0" rtlCol="0" anchor="ctr" anchorCtr="1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modify the text content</a:t>
            </a:r>
          </a:p>
        </p:txBody>
      </p:sp>
      <p:pic>
        <p:nvPicPr>
          <p:cNvPr id="7" name="Picture 2" descr="http://a.36krcnd.com/nil_class/882a4616-3be6-485a-9580-ca2105ebbf86/cf_3.jpg!hea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89" y="1078839"/>
            <a:ext cx="6361935" cy="54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372207" y="126807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lnSpc>
                <a:spcPct val="200000"/>
              </a:lnSpc>
            </a:pPr>
            <a:r>
              <a:rPr lang="zh-CN" altLang="en-US" dirty="0"/>
              <a:t>阿姨厨房：阿姨们在家做饭，而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后用自建物流</a:t>
            </a:r>
            <a:r>
              <a:rPr lang="en-US" altLang="zh-CN" dirty="0"/>
              <a:t>+</a:t>
            </a:r>
            <a:r>
              <a:rPr lang="zh-CN" altLang="en-US" dirty="0"/>
              <a:t>第三方物流去取餐，送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至阿姨社区周边的写字楼白领处。主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要瞄准中午想吃得好一些的白领，价</a:t>
            </a:r>
            <a:endParaRPr lang="en-US" altLang="zh-CN" dirty="0"/>
          </a:p>
          <a:p>
            <a:pPr lvl="2">
              <a:lnSpc>
                <a:spcPct val="200000"/>
              </a:lnSpc>
            </a:pPr>
            <a:r>
              <a:rPr lang="zh-CN" altLang="en-US" dirty="0"/>
              <a:t>格平均从</a:t>
            </a:r>
            <a:r>
              <a:rPr lang="en-US" altLang="zh-CN" dirty="0"/>
              <a:t>30</a:t>
            </a:r>
            <a:r>
              <a:rPr lang="zh-CN" altLang="en-US" dirty="0"/>
              <a:t>元起</a:t>
            </a:r>
          </a:p>
        </p:txBody>
      </p:sp>
    </p:spTree>
    <p:extLst>
      <p:ext uri="{BB962C8B-B14F-4D97-AF65-F5344CB8AC3E}">
        <p14:creationId xmlns:p14="http://schemas.microsoft.com/office/powerpoint/2010/main" val="171021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03" y="644691"/>
            <a:ext cx="10801200" cy="556861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三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5270392" y="2137062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DEFINE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2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3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4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1" animBg="1"/>
      <p:bldP spid="4" grpId="2" animBg="1"/>
      <p:bldP spid="5" grpId="3" animBg="1"/>
      <p:bldP spid="6" grpId="4" animBg="1"/>
      <p:bldP spid="7" grpId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85745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696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设计原则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0" name="TextBox 14"/>
          <p:cNvSpPr>
            <a:spLocks noChangeArrowheads="1"/>
          </p:cNvSpPr>
          <p:nvPr/>
        </p:nvSpPr>
        <p:spPr bwMode="auto">
          <a:xfrm>
            <a:off x="4707564" y="3287199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用户旅程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5" name="五边形 19"/>
          <p:cNvSpPr>
            <a:spLocks noChangeArrowheads="1"/>
          </p:cNvSpPr>
          <p:nvPr/>
        </p:nvSpPr>
        <p:spPr bwMode="auto">
          <a:xfrm>
            <a:off x="3649335" y="331513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>
            <a:spLocks noChangeArrowheads="1"/>
          </p:cNvSpPr>
          <p:nvPr/>
        </p:nvSpPr>
        <p:spPr bwMode="auto">
          <a:xfrm>
            <a:off x="4707564" y="4069622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黄金之路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五边形 20"/>
          <p:cNvSpPr>
            <a:spLocks noChangeArrowheads="1"/>
          </p:cNvSpPr>
          <p:nvPr/>
        </p:nvSpPr>
        <p:spPr bwMode="auto">
          <a:xfrm>
            <a:off x="3649335" y="409756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9"/>
          <p:cNvSpPr>
            <a:spLocks noChangeArrowheads="1"/>
          </p:cNvSpPr>
          <p:nvPr/>
        </p:nvSpPr>
        <p:spPr bwMode="auto">
          <a:xfrm>
            <a:off x="3945314" y="4071899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1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0" grpId="0" animBg="1"/>
      <p:bldP spid="6153" grpId="0" animBg="1"/>
      <p:bldP spid="6155" grpId="0" animBg="1"/>
      <p:bldP spid="6157" grpId="0"/>
      <p:bldP spid="6158" grpId="0"/>
      <p:bldP spid="6159" grpId="0"/>
      <p:bldP spid="6160" grpId="0"/>
      <p:bldP spid="14" grpId="0" animBg="1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983875" y="2221756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Nexa Bold" charset="0"/>
              </a:rPr>
              <a:t>单击</a:t>
            </a:r>
          </a:p>
          <a:p>
            <a:pPr algn="r"/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Nexa Bold" charset="0"/>
              </a:rPr>
              <a:t>此处添加名称</a:t>
            </a:r>
          </a:p>
        </p:txBody>
      </p:sp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设计原则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18" name="Group 5926"/>
          <p:cNvGrpSpPr/>
          <p:nvPr/>
        </p:nvGrpSpPr>
        <p:grpSpPr>
          <a:xfrm>
            <a:off x="4387301" y="1362532"/>
            <a:ext cx="3281968" cy="3687529"/>
            <a:chOff x="-70134" y="0"/>
            <a:chExt cx="3282651" cy="3687564"/>
          </a:xfrm>
        </p:grpSpPr>
        <p:sp>
          <p:nvSpPr>
            <p:cNvPr id="19" name="Shape 781"/>
            <p:cNvSpPr/>
            <p:nvPr/>
          </p:nvSpPr>
          <p:spPr>
            <a:xfrm>
              <a:off x="1069400" y="1563638"/>
              <a:ext cx="1739700" cy="1739700"/>
            </a:xfrm>
            <a:custGeom>
              <a:avLst/>
              <a:gdLst/>
              <a:ahLst/>
              <a:cxnLst/>
              <a:rect l="0" t="0" r="0" b="0"/>
              <a:pathLst>
                <a:path w="1739700" h="1739700">
                  <a:moveTo>
                    <a:pt x="869850" y="0"/>
                  </a:moveTo>
                  <a:cubicBezTo>
                    <a:pt x="1100549" y="0"/>
                    <a:pt x="1321799" y="91645"/>
                    <a:pt x="1484927" y="254773"/>
                  </a:cubicBezTo>
                  <a:cubicBezTo>
                    <a:pt x="1648056" y="417902"/>
                    <a:pt x="1739700" y="639152"/>
                    <a:pt x="1739700" y="869850"/>
                  </a:cubicBezTo>
                  <a:cubicBezTo>
                    <a:pt x="1739700" y="1350255"/>
                    <a:pt x="1350255" y="1739700"/>
                    <a:pt x="869850" y="1739700"/>
                  </a:cubicBezTo>
                  <a:cubicBezTo>
                    <a:pt x="389446" y="1739700"/>
                    <a:pt x="0" y="1350255"/>
                    <a:pt x="0" y="869850"/>
                  </a:cubicBezTo>
                  <a:cubicBezTo>
                    <a:pt x="0" y="389445"/>
                    <a:pt x="389446" y="0"/>
                    <a:pt x="8698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D576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sz="2000"/>
            </a:p>
          </p:txBody>
        </p:sp>
        <p:sp>
          <p:nvSpPr>
            <p:cNvPr id="20" name="Rectangle 784"/>
            <p:cNvSpPr/>
            <p:nvPr/>
          </p:nvSpPr>
          <p:spPr>
            <a:xfrm>
              <a:off x="1477695" y="2253526"/>
              <a:ext cx="829242" cy="27711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zh-CN" altLang="en-US" sz="3200" kern="100" dirty="0" smtClean="0">
                  <a:effectLst/>
                  <a:latin typeface="Calibri"/>
                  <a:ea typeface="Calibri"/>
                  <a:cs typeface="Calibri"/>
                </a:rPr>
                <a:t>安全</a:t>
              </a:r>
              <a:r>
                <a:rPr lang="en-US" sz="1600" kern="100" dirty="0" smtClean="0">
                  <a:solidFill>
                    <a:srgbClr val="FFFFFF"/>
                  </a:solidFill>
                  <a:effectLst/>
                  <a:latin typeface="Calibri"/>
                  <a:ea typeface="Calibri"/>
                  <a:cs typeface="Calibri"/>
                </a:rPr>
                <a:t> </a:t>
              </a:r>
              <a:endParaRPr lang="zh-CN" sz="1200" kern="1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" name="Shape 802"/>
            <p:cNvSpPr/>
            <p:nvPr/>
          </p:nvSpPr>
          <p:spPr>
            <a:xfrm>
              <a:off x="-70134" y="2279364"/>
              <a:ext cx="1408200" cy="1408200"/>
            </a:xfrm>
            <a:custGeom>
              <a:avLst/>
              <a:gdLst/>
              <a:ahLst/>
              <a:cxnLst/>
              <a:rect l="0" t="0" r="0" b="0"/>
              <a:pathLst>
                <a:path w="1408200" h="1408200">
                  <a:moveTo>
                    <a:pt x="704100" y="0"/>
                  </a:moveTo>
                  <a:cubicBezTo>
                    <a:pt x="890839" y="0"/>
                    <a:pt x="1069930" y="74182"/>
                    <a:pt x="1201974" y="206226"/>
                  </a:cubicBezTo>
                  <a:cubicBezTo>
                    <a:pt x="1334018" y="338270"/>
                    <a:pt x="1408200" y="517361"/>
                    <a:pt x="1408200" y="704100"/>
                  </a:cubicBezTo>
                  <a:cubicBezTo>
                    <a:pt x="1408200" y="1092964"/>
                    <a:pt x="1092964" y="1408200"/>
                    <a:pt x="704100" y="1408200"/>
                  </a:cubicBezTo>
                  <a:cubicBezTo>
                    <a:pt x="315236" y="1408200"/>
                    <a:pt x="0" y="1092964"/>
                    <a:pt x="0" y="704100"/>
                  </a:cubicBezTo>
                  <a:cubicBezTo>
                    <a:pt x="0" y="315236"/>
                    <a:pt x="315236" y="0"/>
                    <a:pt x="704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007E8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sz="2000"/>
            </a:p>
          </p:txBody>
        </p:sp>
        <p:sp>
          <p:nvSpPr>
            <p:cNvPr id="22" name="Rectangle 804"/>
            <p:cNvSpPr/>
            <p:nvPr/>
          </p:nvSpPr>
          <p:spPr>
            <a:xfrm>
              <a:off x="163274" y="2844904"/>
              <a:ext cx="970962" cy="27711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zh-CN" altLang="en-US" sz="3200" kern="1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</a:rPr>
                <a:t>简洁</a:t>
              </a:r>
              <a:endParaRPr lang="zh-CN" sz="3200" kern="1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3" name="Shape 805"/>
            <p:cNvSpPr/>
            <p:nvPr/>
          </p:nvSpPr>
          <p:spPr>
            <a:xfrm>
              <a:off x="1616300" y="0"/>
              <a:ext cx="1408200" cy="1408200"/>
            </a:xfrm>
            <a:custGeom>
              <a:avLst/>
              <a:gdLst/>
              <a:ahLst/>
              <a:cxnLst/>
              <a:rect l="0" t="0" r="0" b="0"/>
              <a:pathLst>
                <a:path w="1408200" h="1408200">
                  <a:moveTo>
                    <a:pt x="704100" y="0"/>
                  </a:moveTo>
                  <a:cubicBezTo>
                    <a:pt x="890839" y="0"/>
                    <a:pt x="1069929" y="74182"/>
                    <a:pt x="1201974" y="206226"/>
                  </a:cubicBezTo>
                  <a:cubicBezTo>
                    <a:pt x="1334018" y="338271"/>
                    <a:pt x="1408200" y="517361"/>
                    <a:pt x="1408200" y="704100"/>
                  </a:cubicBezTo>
                  <a:cubicBezTo>
                    <a:pt x="1408200" y="1092964"/>
                    <a:pt x="1092963" y="1408200"/>
                    <a:pt x="704100" y="1408200"/>
                  </a:cubicBezTo>
                  <a:cubicBezTo>
                    <a:pt x="315236" y="1408200"/>
                    <a:pt x="0" y="1092964"/>
                    <a:pt x="0" y="704100"/>
                  </a:cubicBezTo>
                  <a:cubicBezTo>
                    <a:pt x="0" y="315236"/>
                    <a:pt x="315236" y="0"/>
                    <a:pt x="7041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4B40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sz="2000"/>
            </a:p>
          </p:txBody>
        </p:sp>
        <p:sp>
          <p:nvSpPr>
            <p:cNvPr id="24" name="Shape 806"/>
            <p:cNvSpPr/>
            <p:nvPr/>
          </p:nvSpPr>
          <p:spPr>
            <a:xfrm>
              <a:off x="289586" y="465775"/>
              <a:ext cx="1689300" cy="1689300"/>
            </a:xfrm>
            <a:custGeom>
              <a:avLst/>
              <a:gdLst/>
              <a:ahLst/>
              <a:cxnLst/>
              <a:rect l="0" t="0" r="0" b="0"/>
              <a:pathLst>
                <a:path w="1689300" h="1689300">
                  <a:moveTo>
                    <a:pt x="844650" y="0"/>
                  </a:moveTo>
                  <a:cubicBezTo>
                    <a:pt x="1068665" y="0"/>
                    <a:pt x="1283505" y="88990"/>
                    <a:pt x="1441908" y="247392"/>
                  </a:cubicBezTo>
                  <a:cubicBezTo>
                    <a:pt x="1600311" y="405795"/>
                    <a:pt x="1689300" y="620635"/>
                    <a:pt x="1689300" y="844650"/>
                  </a:cubicBezTo>
                  <a:cubicBezTo>
                    <a:pt x="1689300" y="1311137"/>
                    <a:pt x="1311137" y="1689300"/>
                    <a:pt x="844650" y="1689300"/>
                  </a:cubicBezTo>
                  <a:cubicBezTo>
                    <a:pt x="378163" y="1689300"/>
                    <a:pt x="0" y="1311137"/>
                    <a:pt x="0" y="844650"/>
                  </a:cubicBezTo>
                  <a:cubicBezTo>
                    <a:pt x="0" y="378163"/>
                    <a:pt x="378163" y="0"/>
                    <a:pt x="8446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/>
            </a:lnRef>
            <a:fillRef idx="1">
              <a:srgbClr val="FEDD6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 sz="2000"/>
            </a:p>
          </p:txBody>
        </p:sp>
        <p:sp>
          <p:nvSpPr>
            <p:cNvPr id="25" name="Rectangle 808"/>
            <p:cNvSpPr/>
            <p:nvPr/>
          </p:nvSpPr>
          <p:spPr>
            <a:xfrm>
              <a:off x="798680" y="1244661"/>
              <a:ext cx="1071725" cy="27711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zh-CN" altLang="en-US" sz="3200" kern="100" dirty="0" smtClean="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rPr>
                <a:t>易用</a:t>
              </a:r>
              <a:endParaRPr lang="zh-CN" sz="3200" kern="1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6" name="Rectangle 810"/>
            <p:cNvSpPr/>
            <p:nvPr/>
          </p:nvSpPr>
          <p:spPr>
            <a:xfrm>
              <a:off x="2015249" y="465775"/>
              <a:ext cx="1197268" cy="277118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>
              <a:noAutofit/>
            </a:bodyPr>
            <a:lstStyle/>
            <a:p>
              <a:pPr>
                <a:lnSpc>
                  <a:spcPct val="115000"/>
                </a:lnSpc>
                <a:spcAft>
                  <a:spcPts val="0"/>
                </a:spcAft>
              </a:pPr>
              <a:r>
                <a:rPr lang="zh-CN" altLang="en-US" sz="3200" kern="100" dirty="0" smtClean="0">
                  <a:solidFill>
                    <a:srgbClr val="000000"/>
                  </a:solidFill>
                  <a:effectLst/>
                  <a:latin typeface="Calibri"/>
                  <a:ea typeface="Calibri"/>
                  <a:cs typeface="Calibri"/>
                </a:rPr>
                <a:t>易学</a:t>
              </a:r>
              <a:endParaRPr lang="zh-CN" sz="3200" kern="100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27" name="Shape 806"/>
          <p:cNvSpPr/>
          <p:nvPr/>
        </p:nvSpPr>
        <p:spPr>
          <a:xfrm>
            <a:off x="6957308" y="2346227"/>
            <a:ext cx="1688948" cy="1689284"/>
          </a:xfrm>
          <a:custGeom>
            <a:avLst/>
            <a:gdLst/>
            <a:ahLst/>
            <a:cxnLst/>
            <a:rect l="0" t="0" r="0" b="0"/>
            <a:pathLst>
              <a:path w="1689300" h="1689300">
                <a:moveTo>
                  <a:pt x="844650" y="0"/>
                </a:moveTo>
                <a:cubicBezTo>
                  <a:pt x="1068665" y="0"/>
                  <a:pt x="1283505" y="88990"/>
                  <a:pt x="1441908" y="247392"/>
                </a:cubicBezTo>
                <a:cubicBezTo>
                  <a:pt x="1600311" y="405795"/>
                  <a:pt x="1689300" y="620635"/>
                  <a:pt x="1689300" y="844650"/>
                </a:cubicBezTo>
                <a:cubicBezTo>
                  <a:pt x="1689300" y="1311137"/>
                  <a:pt x="1311137" y="1689300"/>
                  <a:pt x="844650" y="1689300"/>
                </a:cubicBezTo>
                <a:cubicBezTo>
                  <a:pt x="378163" y="1689300"/>
                  <a:pt x="0" y="1311137"/>
                  <a:pt x="0" y="844650"/>
                </a:cubicBezTo>
                <a:cubicBezTo>
                  <a:pt x="0" y="378163"/>
                  <a:pt x="378163" y="0"/>
                  <a:pt x="844650" y="0"/>
                </a:cubicBezTo>
                <a:close/>
              </a:path>
            </a:pathLst>
          </a:cu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zh-CN" altLang="en-US" sz="2000"/>
          </a:p>
        </p:txBody>
      </p:sp>
      <p:sp>
        <p:nvSpPr>
          <p:cNvPr id="28" name="Rectangle 808"/>
          <p:cNvSpPr/>
          <p:nvPr/>
        </p:nvSpPr>
        <p:spPr>
          <a:xfrm>
            <a:off x="7206767" y="2839637"/>
            <a:ext cx="914612" cy="277115"/>
          </a:xfrm>
          <a:prstGeom prst="rect">
            <a:avLst/>
          </a:prstGeom>
          <a:ln>
            <a:noFill/>
          </a:ln>
        </p:spPr>
        <p:txBody>
          <a:bodyPr lIns="0" tIns="0" rIns="0" bIns="0" rtlCol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zh-CN" altLang="en-US" sz="3200" kern="1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迅速</a:t>
            </a:r>
            <a:endParaRPr lang="zh-CN" sz="3200" kern="100" dirty="0">
              <a:solidFill>
                <a:srgbClr val="000000"/>
              </a:solidFill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46826" y="1181972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200000"/>
              </a:lnSpc>
            </a:pPr>
            <a:r>
              <a:rPr lang="zh-CN" altLang="en-US" dirty="0"/>
              <a:t>生活服务型产品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1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用户旅程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419350"/>
            <a:ext cx="106108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67840" cy="107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2" name="TextBox 24"/>
          <p:cNvSpPr>
            <a:spLocks noChangeArrowheads="1"/>
          </p:cNvSpPr>
          <p:nvPr/>
        </p:nvSpPr>
        <p:spPr bwMode="auto">
          <a:xfrm>
            <a:off x="672752" y="271589"/>
            <a:ext cx="311074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44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愿景声明</a:t>
            </a:r>
            <a:endParaRPr lang="zh-CN" altLang="en-US" sz="4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90799" y="2328825"/>
            <a:ext cx="77665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本产品的产生是为帮助在外出差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者在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当地人家中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能够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品尝到健康美食，以及帮助外出旅游的人们能更好的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融入当地人生活，体验当地文化促进人们的出行便利</a:t>
            </a:r>
            <a:endParaRPr lang="en-US" altLang="zh-CN" sz="4400" spc="6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14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10" nodeType="with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11" nodeType="withEffect"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12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13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1"/>
      <p:bldP spid="6157" grpId="10"/>
      <p:bldP spid="6158" grpId="11"/>
      <p:bldP spid="6159" grpId="12"/>
      <p:bldP spid="6160" grpId="13"/>
      <p:bldP spid="6162" grpId="1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黄金之路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00175"/>
            <a:ext cx="67056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26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03" y="644691"/>
            <a:ext cx="10801200" cy="556861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四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5270392" y="2137062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DIVERGE	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9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" grpId="0" animBg="1"/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85745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696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HMW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0" name="TextBox 14"/>
          <p:cNvSpPr>
            <a:spLocks noChangeArrowheads="1"/>
          </p:cNvSpPr>
          <p:nvPr/>
        </p:nvSpPr>
        <p:spPr bwMode="auto">
          <a:xfrm>
            <a:off x="4707564" y="3287199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Crazy 8s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5" name="五边形 19"/>
          <p:cNvSpPr>
            <a:spLocks noChangeArrowheads="1"/>
          </p:cNvSpPr>
          <p:nvPr/>
        </p:nvSpPr>
        <p:spPr bwMode="auto">
          <a:xfrm>
            <a:off x="3649335" y="331513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>
            <a:spLocks noChangeArrowheads="1"/>
          </p:cNvSpPr>
          <p:nvPr/>
        </p:nvSpPr>
        <p:spPr bwMode="auto">
          <a:xfrm>
            <a:off x="4707564" y="4069622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分钟一个点子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五边形 20"/>
          <p:cNvSpPr>
            <a:spLocks noChangeArrowheads="1"/>
          </p:cNvSpPr>
          <p:nvPr/>
        </p:nvSpPr>
        <p:spPr bwMode="auto">
          <a:xfrm>
            <a:off x="3649335" y="409756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9"/>
          <p:cNvSpPr>
            <a:spLocks noChangeArrowheads="1"/>
          </p:cNvSpPr>
          <p:nvPr/>
        </p:nvSpPr>
        <p:spPr bwMode="auto">
          <a:xfrm>
            <a:off x="3945314" y="4071899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7" name="TextBox 15"/>
          <p:cNvSpPr>
            <a:spLocks noChangeArrowheads="1"/>
          </p:cNvSpPr>
          <p:nvPr/>
        </p:nvSpPr>
        <p:spPr bwMode="auto">
          <a:xfrm>
            <a:off x="4712463" y="4848168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分钟一个故事板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五边形 20"/>
          <p:cNvSpPr>
            <a:spLocks noChangeArrowheads="1"/>
          </p:cNvSpPr>
          <p:nvPr/>
        </p:nvSpPr>
        <p:spPr bwMode="auto">
          <a:xfrm>
            <a:off x="3654234" y="487610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96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0" grpId="0" animBg="1"/>
      <p:bldP spid="6153" grpId="0" animBg="1"/>
      <p:bldP spid="6155" grpId="0" animBg="1"/>
      <p:bldP spid="6157" grpId="0"/>
      <p:bldP spid="6158" grpId="0"/>
      <p:bldP spid="6159" grpId="0"/>
      <p:bldP spid="6160" grpId="0"/>
      <p:bldP spid="14" grpId="0" animBg="1"/>
      <p:bldP spid="15" grpId="0" animBg="1"/>
      <p:bldP spid="16" grpId="0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HMW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0" y="1634156"/>
            <a:ext cx="2382553" cy="244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2" y="1634156"/>
            <a:ext cx="2876807" cy="2449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366" y="1595930"/>
            <a:ext cx="2055047" cy="2545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114" y="1582614"/>
            <a:ext cx="2535582" cy="250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57554" y="49961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疑问：有三个解决方案，具体选择哪一个成为解决方案。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6634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CRAZY 8s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65530" y="-1071412"/>
            <a:ext cx="5261921" cy="935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9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个点子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77" y="1473259"/>
            <a:ext cx="8150469" cy="4584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81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个故事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18772" y="-1534025"/>
            <a:ext cx="5797062" cy="1030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92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03" y="644691"/>
            <a:ext cx="10801200" cy="556861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五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5270392" y="2137062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DECIDE	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41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" grpId="0" animBg="1"/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85745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696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HMW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0" name="TextBox 14"/>
          <p:cNvSpPr>
            <a:spLocks noChangeArrowheads="1"/>
          </p:cNvSpPr>
          <p:nvPr/>
        </p:nvSpPr>
        <p:spPr bwMode="auto">
          <a:xfrm>
            <a:off x="4707564" y="3287199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分镜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5" name="五边形 19"/>
          <p:cNvSpPr>
            <a:spLocks noChangeArrowheads="1"/>
          </p:cNvSpPr>
          <p:nvPr/>
        </p:nvSpPr>
        <p:spPr bwMode="auto">
          <a:xfrm>
            <a:off x="3649335" y="331513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>
            <a:spLocks noChangeArrowheads="1"/>
          </p:cNvSpPr>
          <p:nvPr/>
        </p:nvSpPr>
        <p:spPr bwMode="auto">
          <a:xfrm>
            <a:off x="4707564" y="4069622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故事板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五边形 20"/>
          <p:cNvSpPr>
            <a:spLocks noChangeArrowheads="1"/>
          </p:cNvSpPr>
          <p:nvPr/>
        </p:nvSpPr>
        <p:spPr bwMode="auto">
          <a:xfrm>
            <a:off x="3649335" y="409756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9"/>
          <p:cNvSpPr>
            <a:spLocks noChangeArrowheads="1"/>
          </p:cNvSpPr>
          <p:nvPr/>
        </p:nvSpPr>
        <p:spPr bwMode="auto">
          <a:xfrm>
            <a:off x="3945314" y="4071899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7" name="TextBox 15"/>
          <p:cNvSpPr>
            <a:spLocks noChangeArrowheads="1"/>
          </p:cNvSpPr>
          <p:nvPr/>
        </p:nvSpPr>
        <p:spPr bwMode="auto">
          <a:xfrm>
            <a:off x="4712463" y="4848168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概念视频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五边形 20"/>
          <p:cNvSpPr>
            <a:spLocks noChangeArrowheads="1"/>
          </p:cNvSpPr>
          <p:nvPr/>
        </p:nvSpPr>
        <p:spPr bwMode="auto">
          <a:xfrm>
            <a:off x="3654234" y="487610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0" grpId="0" animBg="1"/>
      <p:bldP spid="6153" grpId="0" animBg="1"/>
      <p:bldP spid="6155" grpId="0" animBg="1"/>
      <p:bldP spid="6157" grpId="0"/>
      <p:bldP spid="6158" grpId="0"/>
      <p:bldP spid="6159" grpId="0"/>
      <p:bldP spid="6160" grpId="0"/>
      <p:bldP spid="14" grpId="0" animBg="1"/>
      <p:bldP spid="15" grpId="0" animBg="1"/>
      <p:bldP spid="16" grpId="0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HMW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80846" y="144094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HMW</a:t>
            </a:r>
            <a:endParaRPr lang="zh-CN" altLang="zh-CN" sz="2800" dirty="0"/>
          </a:p>
          <a:p>
            <a:r>
              <a:rPr lang="zh-CN" altLang="en-US" sz="2800" dirty="0" smtClean="0"/>
              <a:t>吸引用户：</a:t>
            </a:r>
            <a:endParaRPr lang="zh-CN" altLang="zh-CN" sz="2800" dirty="0"/>
          </a:p>
          <a:p>
            <a:r>
              <a:rPr lang="zh-CN" altLang="en-US" sz="2800" dirty="0" smtClean="0"/>
              <a:t>最疯狂的：与携程合作 </a:t>
            </a:r>
            <a:endParaRPr lang="en-US" altLang="zh-CN" sz="2800" dirty="0" smtClean="0"/>
          </a:p>
          <a:p>
            <a:r>
              <a:rPr lang="zh-CN" altLang="en-US" sz="2800" dirty="0" smtClean="0"/>
              <a:t>最好的：老用户邀请新用户</a:t>
            </a:r>
            <a:endParaRPr lang="en-US" altLang="zh-CN" sz="2800" dirty="0" smtClean="0"/>
          </a:p>
          <a:p>
            <a:r>
              <a:rPr lang="zh-CN" altLang="en-US" sz="2800" dirty="0" smtClean="0"/>
              <a:t>最可行：发传单</a:t>
            </a:r>
            <a:endParaRPr lang="zh-CN" altLang="zh-CN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48" y="923192"/>
            <a:ext cx="3433686" cy="463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31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67840" cy="107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UNDERSTAND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0" name="TextBox 14"/>
          <p:cNvSpPr>
            <a:spLocks noChangeArrowheads="1"/>
          </p:cNvSpPr>
          <p:nvPr/>
        </p:nvSpPr>
        <p:spPr bwMode="auto">
          <a:xfrm>
            <a:off x="4707564" y="3287199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DISCOVERY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1" name="TextBox 15"/>
          <p:cNvSpPr>
            <a:spLocks noChangeArrowheads="1"/>
          </p:cNvSpPr>
          <p:nvPr/>
        </p:nvSpPr>
        <p:spPr bwMode="auto">
          <a:xfrm>
            <a:off x="4707564" y="4067345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DEFINE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5" name="五边形 19"/>
          <p:cNvSpPr>
            <a:spLocks noChangeArrowheads="1"/>
          </p:cNvSpPr>
          <p:nvPr/>
        </p:nvSpPr>
        <p:spPr bwMode="auto">
          <a:xfrm>
            <a:off x="3649335" y="331513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6" name="五边形 20"/>
          <p:cNvSpPr>
            <a:spLocks noChangeArrowheads="1"/>
          </p:cNvSpPr>
          <p:nvPr/>
        </p:nvSpPr>
        <p:spPr bwMode="auto">
          <a:xfrm>
            <a:off x="3649335" y="4095285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>
            <a:spLocks noChangeArrowheads="1"/>
          </p:cNvSpPr>
          <p:nvPr/>
        </p:nvSpPr>
        <p:spPr bwMode="auto">
          <a:xfrm>
            <a:off x="4707564" y="4796366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DIVERGE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五边形 20"/>
          <p:cNvSpPr>
            <a:spLocks noChangeArrowheads="1"/>
          </p:cNvSpPr>
          <p:nvPr/>
        </p:nvSpPr>
        <p:spPr bwMode="auto">
          <a:xfrm>
            <a:off x="3649335" y="4824306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TextBox 9"/>
          <p:cNvSpPr>
            <a:spLocks noChangeArrowheads="1"/>
          </p:cNvSpPr>
          <p:nvPr/>
        </p:nvSpPr>
        <p:spPr bwMode="auto">
          <a:xfrm>
            <a:off x="3944167" y="4798643"/>
            <a:ext cx="2372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7" name="TextBox 14"/>
          <p:cNvSpPr>
            <a:spLocks noChangeArrowheads="1"/>
          </p:cNvSpPr>
          <p:nvPr/>
        </p:nvSpPr>
        <p:spPr bwMode="auto">
          <a:xfrm>
            <a:off x="4712463" y="5593714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DECIDE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五边形 19"/>
          <p:cNvSpPr>
            <a:spLocks noChangeArrowheads="1"/>
          </p:cNvSpPr>
          <p:nvPr/>
        </p:nvSpPr>
        <p:spPr bwMode="auto">
          <a:xfrm>
            <a:off x="3654234" y="5621653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3949066" y="5597590"/>
            <a:ext cx="2372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5</a:t>
            </a:r>
            <a:endParaRPr lang="en-US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0" grpId="0" animBg="1"/>
      <p:bldP spid="6151" grpId="0" animBg="1"/>
      <p:bldP spid="6153" grpId="0" animBg="1"/>
      <p:bldP spid="6155" grpId="0" animBg="1"/>
      <p:bldP spid="6156" grpId="0" animBg="1"/>
      <p:bldP spid="6157" grpId="0"/>
      <p:bldP spid="6158" grpId="0"/>
      <p:bldP spid="6159" grpId="0"/>
      <p:bldP spid="6160" grpId="0"/>
      <p:bldP spid="14" grpId="0" animBg="1"/>
      <p:bldP spid="15" grpId="0" animBg="1"/>
      <p:bldP spid="16" grpId="0"/>
      <p:bldP spid="17" grpId="0" animBg="1"/>
      <p:bldP spid="18" grpId="0" animBg="1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HMW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80846" y="144094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HMW</a:t>
            </a:r>
            <a:endParaRPr lang="zh-CN" altLang="zh-CN" sz="2800" dirty="0"/>
          </a:p>
          <a:p>
            <a:r>
              <a:rPr lang="zh-CN" altLang="en-US" sz="2800" dirty="0" smtClean="0"/>
              <a:t>匹配商家：</a:t>
            </a:r>
            <a:endParaRPr lang="zh-CN" altLang="zh-CN" sz="2800" dirty="0"/>
          </a:p>
          <a:p>
            <a:r>
              <a:rPr lang="zh-CN" altLang="en-US" sz="2800" dirty="0" smtClean="0"/>
              <a:t>最疯狂的：商家上街招揽用户</a:t>
            </a:r>
            <a:endParaRPr lang="en-US" altLang="zh-CN" sz="2800" dirty="0" smtClean="0"/>
          </a:p>
          <a:p>
            <a:r>
              <a:rPr lang="zh-CN" altLang="en-US" sz="2800" dirty="0" smtClean="0"/>
              <a:t>最好的</a:t>
            </a:r>
            <a:r>
              <a:rPr lang="zh-CN" altLang="en-US" sz="2800" dirty="0" smtClean="0">
                <a:sym typeface="Wingdings" pitchFamily="2" charset="2"/>
              </a:rPr>
              <a:t>：（按分类）</a:t>
            </a:r>
            <a:r>
              <a:rPr lang="zh-CN" altLang="en-US" sz="2800" dirty="0" smtClean="0"/>
              <a:t>排序</a:t>
            </a:r>
            <a:endParaRPr lang="en-US" altLang="zh-CN" sz="2800" dirty="0" smtClean="0"/>
          </a:p>
          <a:p>
            <a:r>
              <a:rPr lang="zh-CN" altLang="en-US" sz="2800" dirty="0" smtClean="0"/>
              <a:t>最可行：关键字搜索</a:t>
            </a:r>
            <a:endParaRPr lang="zh-CN" altLang="zh-CN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819" y="1140695"/>
            <a:ext cx="3973635" cy="494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92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HMW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80846" y="144094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HMW</a:t>
            </a:r>
            <a:endParaRPr lang="zh-CN" altLang="zh-CN" sz="2800" dirty="0"/>
          </a:p>
          <a:p>
            <a:r>
              <a:rPr lang="zh-CN" altLang="en-US" sz="2800" dirty="0" smtClean="0"/>
              <a:t>使用户有更好的用户体验：</a:t>
            </a:r>
            <a:endParaRPr lang="zh-CN" altLang="zh-CN" sz="2800" dirty="0"/>
          </a:p>
          <a:p>
            <a:r>
              <a:rPr lang="zh-CN" altLang="en-US" sz="2800" dirty="0" smtClean="0"/>
              <a:t>最疯狂的：机场专车接送</a:t>
            </a:r>
            <a:endParaRPr lang="en-US" altLang="zh-CN" sz="2800" dirty="0" smtClean="0"/>
          </a:p>
          <a:p>
            <a:r>
              <a:rPr lang="zh-CN" altLang="en-US" sz="2800" dirty="0" smtClean="0"/>
              <a:t>最好的</a:t>
            </a:r>
            <a:r>
              <a:rPr lang="zh-CN" altLang="en-US" sz="2800" dirty="0" smtClean="0">
                <a:sym typeface="Wingdings" pitchFamily="2" charset="2"/>
              </a:rPr>
              <a:t>：寻找驴友</a:t>
            </a:r>
            <a:endParaRPr lang="en-US" altLang="zh-CN" sz="2800" dirty="0" smtClean="0">
              <a:sym typeface="Wingdings" pitchFamily="2" charset="2"/>
            </a:endParaRPr>
          </a:p>
          <a:p>
            <a:r>
              <a:rPr lang="zh-CN" altLang="en-US" sz="2800" dirty="0" smtClean="0"/>
              <a:t>最可行：增加游记</a:t>
            </a:r>
            <a:endParaRPr lang="zh-CN" altLang="zh-CN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043" y="1402322"/>
            <a:ext cx="3608762" cy="4570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88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HMW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？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80846" y="1440943"/>
            <a:ext cx="80830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HMW</a:t>
            </a:r>
            <a:endParaRPr lang="zh-CN" altLang="zh-CN" sz="2800" dirty="0"/>
          </a:p>
          <a:p>
            <a:r>
              <a:rPr lang="zh-CN" altLang="en-US" sz="2800" dirty="0" smtClean="0"/>
              <a:t>使用户了解商家：</a:t>
            </a:r>
            <a:endParaRPr lang="zh-CN" altLang="zh-CN" sz="2800" dirty="0"/>
          </a:p>
          <a:p>
            <a:r>
              <a:rPr lang="zh-CN" altLang="en-US" sz="2800" dirty="0" smtClean="0"/>
              <a:t>最疯狂的：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商家主页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增加商家联系方式</a:t>
            </a:r>
            <a:endParaRPr lang="en-US" altLang="zh-CN" sz="2800" dirty="0" smtClean="0"/>
          </a:p>
          <a:p>
            <a:r>
              <a:rPr lang="zh-CN" altLang="en-US" sz="2800" dirty="0" smtClean="0"/>
              <a:t>最好的</a:t>
            </a:r>
            <a:r>
              <a:rPr lang="zh-CN" altLang="en-US" sz="2800" dirty="0" smtClean="0">
                <a:sym typeface="Wingdings" pitchFamily="2" charset="2"/>
              </a:rPr>
              <a:t>：</a:t>
            </a:r>
            <a:r>
              <a:rPr lang="en-US" altLang="zh-CN" sz="2800" dirty="0"/>
              <a:t> 1</a:t>
            </a:r>
            <a:r>
              <a:rPr lang="zh-CN" altLang="en-US" sz="2800" dirty="0"/>
              <a:t>商家</a:t>
            </a:r>
            <a:r>
              <a:rPr lang="zh-CN" altLang="en-US" sz="2800" dirty="0" smtClean="0"/>
              <a:t>主页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用户评论</a:t>
            </a:r>
            <a:endParaRPr lang="en-US" altLang="zh-CN" sz="2800" dirty="0" smtClean="0"/>
          </a:p>
          <a:p>
            <a:r>
              <a:rPr lang="zh-CN" altLang="en-US" sz="2800" dirty="0" smtClean="0"/>
              <a:t>最可行：</a:t>
            </a:r>
            <a:r>
              <a:rPr lang="en-US" altLang="zh-CN" sz="2800" dirty="0"/>
              <a:t>4</a:t>
            </a:r>
            <a:r>
              <a:rPr lang="zh-CN" altLang="en-US" sz="2800" dirty="0"/>
              <a:t>用户评论</a:t>
            </a:r>
            <a:endParaRPr lang="en-US" altLang="zh-CN" sz="2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142" y="961874"/>
            <a:ext cx="3667858" cy="4182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38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分镜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81" y="705967"/>
            <a:ext cx="7852019" cy="585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82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分镜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005" y="784958"/>
            <a:ext cx="8350250" cy="595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4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故事板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91" y="835514"/>
            <a:ext cx="8051800" cy="578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54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故事板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67" y="720388"/>
            <a:ext cx="8173426" cy="593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5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故事板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3" y="1793875"/>
            <a:ext cx="5045075" cy="32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2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概念视频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167247" y="538949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hlinkClick r:id="rId3" action="ppaction://hlinkfile"/>
              </a:rPr>
              <a:t>视频</a:t>
            </a:r>
            <a:endParaRPr lang="en-US" altLang="zh-CN" sz="3200" dirty="0"/>
          </a:p>
        </p:txBody>
      </p:sp>
      <p:sp>
        <p:nvSpPr>
          <p:cNvPr id="4" name="矩形 3"/>
          <p:cNvSpPr/>
          <p:nvPr/>
        </p:nvSpPr>
        <p:spPr>
          <a:xfrm>
            <a:off x="2080846" y="144094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/>
              <a:t>             该</a:t>
            </a:r>
            <a:r>
              <a:rPr lang="en-US" altLang="zh-CN" sz="2800" dirty="0" smtClean="0"/>
              <a:t>APP</a:t>
            </a:r>
            <a:r>
              <a:rPr lang="zh-CN" altLang="en-US" sz="2800" dirty="0" smtClean="0"/>
              <a:t>是一个基于数据驱动的的</a:t>
            </a:r>
            <a:r>
              <a:rPr lang="en-US" altLang="zh-CN" sz="2800" dirty="0" smtClean="0"/>
              <a:t>APP</a:t>
            </a:r>
            <a:r>
              <a:rPr lang="zh-CN" altLang="en-US" sz="2800" dirty="0" smtClean="0"/>
              <a:t>，在概念视频里应该将数据驱动的部分展现出来。</a:t>
            </a:r>
            <a:endParaRPr lang="zh-CN" altLang="zh-CN" sz="2800" dirty="0"/>
          </a:p>
        </p:txBody>
      </p:sp>
      <p:pic>
        <p:nvPicPr>
          <p:cNvPr id="1026" name="Picture 2" descr="https://s5.51cto.com/wyfs02/M01/A4/2C/wKioL1mmGwiDMyZPAABtvzSoKaU18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00" y="3060110"/>
            <a:ext cx="5400799" cy="34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03" y="644691"/>
            <a:ext cx="10801200" cy="556861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六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4841606" y="2146548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PROTOTYPE	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10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5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03" y="644691"/>
            <a:ext cx="10801200" cy="5568619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一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4386862" y="2137062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UNDERSTAND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2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3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4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1" animBg="1"/>
      <p:bldP spid="4" grpId="2" animBg="1"/>
      <p:bldP spid="5" grpId="3" animBg="1"/>
      <p:bldP spid="6" grpId="4" animBg="1"/>
      <p:bldP spid="7" grpId="5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85745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696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草稿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7" name="TextBox 14"/>
          <p:cNvSpPr>
            <a:spLocks noChangeArrowheads="1"/>
          </p:cNvSpPr>
          <p:nvPr/>
        </p:nvSpPr>
        <p:spPr bwMode="auto">
          <a:xfrm>
            <a:off x="4707564" y="3287199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草图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五边形 19"/>
          <p:cNvSpPr>
            <a:spLocks noChangeArrowheads="1"/>
          </p:cNvSpPr>
          <p:nvPr/>
        </p:nvSpPr>
        <p:spPr bwMode="auto">
          <a:xfrm>
            <a:off x="3649335" y="331513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11" name="TextBox 15"/>
          <p:cNvSpPr>
            <a:spLocks noChangeArrowheads="1"/>
          </p:cNvSpPr>
          <p:nvPr/>
        </p:nvSpPr>
        <p:spPr bwMode="auto">
          <a:xfrm>
            <a:off x="4707564" y="4069622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低保真原型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五边形 20"/>
          <p:cNvSpPr>
            <a:spLocks noChangeArrowheads="1"/>
          </p:cNvSpPr>
          <p:nvPr/>
        </p:nvSpPr>
        <p:spPr bwMode="auto">
          <a:xfrm>
            <a:off x="3649335" y="409756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TextBox 9"/>
          <p:cNvSpPr>
            <a:spLocks noChangeArrowheads="1"/>
          </p:cNvSpPr>
          <p:nvPr/>
        </p:nvSpPr>
        <p:spPr bwMode="auto">
          <a:xfrm>
            <a:off x="3945314" y="4071899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4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3" grpId="0" animBg="1"/>
      <p:bldP spid="6157" grpId="0"/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草稿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59262" y="66690"/>
            <a:ext cx="2081334" cy="3700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00" y="890191"/>
            <a:ext cx="2741732" cy="203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0" y="3190450"/>
            <a:ext cx="3700151" cy="27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00" y="3190450"/>
            <a:ext cx="3834492" cy="27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7048500" y="995082"/>
            <a:ext cx="42470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             通过草稿，我们将我们的想法表达出来，并确立了出发点，以及选择了</a:t>
            </a:r>
            <a:r>
              <a:rPr lang="en-US" altLang="zh-CN" sz="2800" dirty="0" smtClean="0"/>
              <a:t>APP</a:t>
            </a:r>
            <a:r>
              <a:rPr lang="zh-CN" altLang="en-US" sz="2800" dirty="0" smtClean="0"/>
              <a:t>的基本框架。（开始误以为草稿就是草图）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4976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草图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2051" name="Picture 3" descr="C:\Users\asus\Desktop\人机交互\草图\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40" y="720388"/>
            <a:ext cx="1907929" cy="288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138" y="720388"/>
            <a:ext cx="1411103" cy="2877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390" y="730398"/>
            <a:ext cx="1390833" cy="2877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45" y="730398"/>
            <a:ext cx="1460189" cy="288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036" y="735403"/>
            <a:ext cx="1423170" cy="2872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274" y="735403"/>
            <a:ext cx="1427092" cy="2877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226" y="735403"/>
            <a:ext cx="1415443" cy="2877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40" y="3724275"/>
            <a:ext cx="1544319" cy="305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75" y="3724275"/>
            <a:ext cx="1542756" cy="305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797" y="3724273"/>
            <a:ext cx="1469048" cy="303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93" y="3724275"/>
            <a:ext cx="1518016" cy="30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827" y="3724273"/>
            <a:ext cx="1493434" cy="303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691" y="3724275"/>
            <a:ext cx="1467466" cy="303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463" y="3724275"/>
            <a:ext cx="1358537" cy="2698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7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低保真原型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2" y="1922355"/>
            <a:ext cx="1875440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498231" y="84306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/>
              <a:t>             约旅游</a:t>
            </a:r>
            <a:endParaRPr lang="zh-CN" altLang="zh-CN" sz="28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292" y="1969592"/>
            <a:ext cx="1753590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>
          <a:xfrm>
            <a:off x="2390748" y="3171220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89" y="1990329"/>
            <a:ext cx="1722413" cy="348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右箭头 22"/>
          <p:cNvSpPr/>
          <p:nvPr/>
        </p:nvSpPr>
        <p:spPr>
          <a:xfrm>
            <a:off x="4755891" y="3154673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904" y="1990329"/>
            <a:ext cx="1836039" cy="3483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右箭头 24"/>
          <p:cNvSpPr/>
          <p:nvPr/>
        </p:nvSpPr>
        <p:spPr>
          <a:xfrm>
            <a:off x="9513258" y="3196606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025" y="2057357"/>
            <a:ext cx="1677023" cy="3437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右箭头 26"/>
          <p:cNvSpPr/>
          <p:nvPr/>
        </p:nvSpPr>
        <p:spPr>
          <a:xfrm>
            <a:off x="7220668" y="3228034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低保真原型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32" y="1948855"/>
            <a:ext cx="1875440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498231" y="84306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/>
              <a:t>             找传记</a:t>
            </a:r>
            <a:endParaRPr lang="zh-CN" altLang="zh-CN" sz="2800" dirty="0"/>
          </a:p>
        </p:txBody>
      </p:sp>
      <p:sp>
        <p:nvSpPr>
          <p:cNvPr id="2" name="右箭头 1"/>
          <p:cNvSpPr/>
          <p:nvPr/>
        </p:nvSpPr>
        <p:spPr>
          <a:xfrm>
            <a:off x="4333848" y="3197720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6575151" y="3197720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65" y="1948854"/>
            <a:ext cx="1787458" cy="352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898" y="1948854"/>
            <a:ext cx="1754166" cy="355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25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低保真原型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62" y="1948855"/>
            <a:ext cx="1875440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498231" y="84306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/>
              <a:t>             写传记</a:t>
            </a:r>
            <a:endParaRPr lang="zh-CN" altLang="zh-CN" sz="2800" dirty="0"/>
          </a:p>
        </p:txBody>
      </p:sp>
      <p:sp>
        <p:nvSpPr>
          <p:cNvPr id="2" name="右箭头 1"/>
          <p:cNvSpPr/>
          <p:nvPr/>
        </p:nvSpPr>
        <p:spPr>
          <a:xfrm>
            <a:off x="2941178" y="3197720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25" y="1948855"/>
            <a:ext cx="1760694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495" y="1948853"/>
            <a:ext cx="1787458" cy="352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右箭头 12"/>
          <p:cNvSpPr/>
          <p:nvPr/>
        </p:nvSpPr>
        <p:spPr>
          <a:xfrm>
            <a:off x="9146170" y="3197720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17" y="1948855"/>
            <a:ext cx="1760694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5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低保真原型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62" y="1948855"/>
            <a:ext cx="1875440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498231" y="84306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/>
              <a:t>             蹭饭</a:t>
            </a:r>
            <a:endParaRPr lang="zh-CN" altLang="zh-CN" sz="2800" dirty="0"/>
          </a:p>
        </p:txBody>
      </p:sp>
      <p:sp>
        <p:nvSpPr>
          <p:cNvPr id="2" name="右箭头 1"/>
          <p:cNvSpPr/>
          <p:nvPr/>
        </p:nvSpPr>
        <p:spPr>
          <a:xfrm>
            <a:off x="2941178" y="3197720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24" y="1948856"/>
            <a:ext cx="1766037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98" y="1948855"/>
            <a:ext cx="1764266" cy="352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右箭头 14"/>
          <p:cNvSpPr/>
          <p:nvPr/>
        </p:nvSpPr>
        <p:spPr>
          <a:xfrm>
            <a:off x="5212524" y="3197720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13" y="1948855"/>
            <a:ext cx="1858813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右箭头 15"/>
          <p:cNvSpPr/>
          <p:nvPr/>
        </p:nvSpPr>
        <p:spPr>
          <a:xfrm>
            <a:off x="7686093" y="3197669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20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低保真原型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8231" y="84306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/>
              <a:t>             评价</a:t>
            </a:r>
            <a:endParaRPr lang="zh-CN" altLang="zh-CN" sz="28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82" y="1852140"/>
            <a:ext cx="1858813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右箭头 15"/>
          <p:cNvSpPr/>
          <p:nvPr/>
        </p:nvSpPr>
        <p:spPr>
          <a:xfrm>
            <a:off x="3364858" y="3197668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852139"/>
            <a:ext cx="1789108" cy="352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6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低保真原型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8231" y="84306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/>
              <a:t>             查看商家信息与评价</a:t>
            </a:r>
            <a:endParaRPr lang="zh-CN" altLang="zh-CN" sz="2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87" y="1869725"/>
            <a:ext cx="1766037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619" y="1869725"/>
            <a:ext cx="1769604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3364858" y="3197668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19" y="1869725"/>
            <a:ext cx="1758894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右箭头 12"/>
          <p:cNvSpPr/>
          <p:nvPr/>
        </p:nvSpPr>
        <p:spPr>
          <a:xfrm>
            <a:off x="5915118" y="3197668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8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低保真原型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8231" y="84306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/>
              <a:t>             我的旅游</a:t>
            </a:r>
            <a:endParaRPr lang="zh-CN" altLang="zh-CN" sz="2800" dirty="0"/>
          </a:p>
        </p:txBody>
      </p:sp>
      <p:sp>
        <p:nvSpPr>
          <p:cNvPr id="16" name="右箭头 15"/>
          <p:cNvSpPr/>
          <p:nvPr/>
        </p:nvSpPr>
        <p:spPr>
          <a:xfrm>
            <a:off x="3364858" y="3197668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1948854"/>
            <a:ext cx="1766037" cy="352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31" y="1948855"/>
            <a:ext cx="1875440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>
            <a:off x="6023065" y="3219416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56" y="1948854"/>
            <a:ext cx="1751823" cy="352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12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150200"/>
            <a:ext cx="6364399" cy="65165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主线</a:t>
            </a:r>
            <a:endParaRPr 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95588"/>
            <a:ext cx="86868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7" name="Picture 1" descr="C:\Users\asus\Documents\Tencent Files\906438950\Image\C2C\1CD00F980BE523A7F801100389D5F26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35" y="4594871"/>
            <a:ext cx="3389003" cy="181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低保真原型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8231" y="84306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 smtClean="0"/>
              <a:t>             个人信息与收藏</a:t>
            </a:r>
            <a:endParaRPr lang="zh-CN" altLang="zh-CN" sz="2800" dirty="0"/>
          </a:p>
        </p:txBody>
      </p:sp>
      <p:sp>
        <p:nvSpPr>
          <p:cNvPr id="16" name="右箭头 15"/>
          <p:cNvSpPr/>
          <p:nvPr/>
        </p:nvSpPr>
        <p:spPr>
          <a:xfrm>
            <a:off x="3364858" y="3197668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31" y="1948855"/>
            <a:ext cx="1875440" cy="3524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910" y="1942818"/>
            <a:ext cx="1857099" cy="3531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62" y="1942816"/>
            <a:ext cx="1774446" cy="3531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右箭头 10"/>
          <p:cNvSpPr/>
          <p:nvPr/>
        </p:nvSpPr>
        <p:spPr>
          <a:xfrm>
            <a:off x="6096491" y="3197667"/>
            <a:ext cx="362746" cy="53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29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低保真原型</a:t>
            </a:r>
            <a:endParaRPr 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06062" y="1555243"/>
            <a:ext cx="9876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             总结：低保真原型是可以直接用来进行开发的模板，所以在页面及功能上基本要保持一定的标准。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2439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59"/>
          <p:cNvSpPr>
            <a:spLocks noChangeArrowheads="1"/>
          </p:cNvSpPr>
          <p:nvPr/>
        </p:nvSpPr>
        <p:spPr bwMode="auto">
          <a:xfrm flipH="1">
            <a:off x="5819497" y="1209040"/>
            <a:ext cx="1538883" cy="157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zh-CN" altLang="en-US" sz="10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鼎大标宋简" panose="02010609010101010101" charset="0"/>
                <a:ea typeface="文鼎大标宋简" panose="02010609010101010101" charset="0"/>
                <a:cs typeface="Arial" panose="020B0604020202020204" pitchFamily="34" charset="0"/>
              </a:rPr>
              <a:t>谢</a:t>
            </a:r>
            <a:endParaRPr lang="zh-CN" altLang="en-US" sz="10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鼎大标宋简" panose="02010609010101010101" charset="0"/>
              <a:ea typeface="文鼎大标宋简" panose="02010609010101010101" charset="0"/>
              <a:cs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 flipH="1">
            <a:off x="6335752" y="2484755"/>
            <a:ext cx="1538883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l">
              <a:buNone/>
            </a:pPr>
            <a:r>
              <a:rPr lang="zh-CN" altLang="en-US" sz="10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鼎大标宋简" panose="02010609010101010101" charset="0"/>
                <a:ea typeface="文鼎大标宋简" panose="02010609010101010101" charset="0"/>
                <a:cs typeface="Arial" panose="020B0604020202020204" pitchFamily="34" charset="0"/>
              </a:rPr>
              <a:t>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mph" presetSubtype="0" fill="hold" grpId="1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2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grpId="3" nodeType="afterEffect"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4" grpId="2"/>
      <p:bldP spid="4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0090" y="211455"/>
            <a:ext cx="10801350" cy="619696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72398" y="0"/>
            <a:ext cx="3744416" cy="4293096"/>
          </a:xfrm>
          <a:prstGeom prst="rect">
            <a:avLst/>
          </a:prstGeom>
          <a:solidFill>
            <a:schemeClr val="accent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270392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第</a:t>
            </a:r>
          </a:p>
        </p:txBody>
      </p:sp>
      <p:sp>
        <p:nvSpPr>
          <p:cNvPr id="5" name="椭圆 4"/>
          <p:cNvSpPr/>
          <p:nvPr/>
        </p:nvSpPr>
        <p:spPr>
          <a:xfrm>
            <a:off x="5874500" y="1027179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二</a:t>
            </a:r>
          </a:p>
        </p:txBody>
      </p:sp>
      <p:sp>
        <p:nvSpPr>
          <p:cNvPr id="6" name="椭圆 5"/>
          <p:cNvSpPr/>
          <p:nvPr/>
        </p:nvSpPr>
        <p:spPr>
          <a:xfrm>
            <a:off x="6480643" y="102873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章</a:t>
            </a:r>
          </a:p>
        </p:txBody>
      </p:sp>
      <p:sp>
        <p:nvSpPr>
          <p:cNvPr id="7" name="文本框 17"/>
          <p:cNvSpPr txBox="1"/>
          <p:nvPr/>
        </p:nvSpPr>
        <p:spPr>
          <a:xfrm>
            <a:off x="4656967" y="2123608"/>
            <a:ext cx="4319425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73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DISCOVERY</a:t>
            </a:r>
            <a:endParaRPr lang="zh-CN" altLang="en-US" sz="373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9"/>
          <p:cNvSpPr txBox="1"/>
          <p:nvPr/>
        </p:nvSpPr>
        <p:spPr bwMode="auto">
          <a:xfrm>
            <a:off x="4427486" y="2902403"/>
            <a:ext cx="3493317" cy="2723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zh-CN" sz="10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47" presetClass="entr" presetSubtype="0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1" nodeType="after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9" presetClass="entr" presetSubtype="0" decel="100000" fill="hold" grpId="2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3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4" nodeType="after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5" nodeType="after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6" nodeType="afterEffect" nodePh="1"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iterate type="lt">
                                    <p:tmPct val="4878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1" animBg="1"/>
      <p:bldP spid="4" grpId="2" animBg="1"/>
      <p:bldP spid="5" grpId="3" animBg="1"/>
      <p:bldP spid="6" grpId="4" animBg="1"/>
      <p:bldP spid="7" grpId="5"/>
      <p:bldP spid="8" grpId="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等腰三角形 1"/>
          <p:cNvSpPr>
            <a:spLocks noChangeArrowheads="1"/>
          </p:cNvSpPr>
          <p:nvPr/>
        </p:nvSpPr>
        <p:spPr bwMode="auto">
          <a:xfrm flipV="1">
            <a:off x="-330393" y="-187125"/>
            <a:ext cx="4289128" cy="179299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8" name="TextBox 12"/>
          <p:cNvSpPr>
            <a:spLocks noChangeArrowheads="1"/>
          </p:cNvSpPr>
          <p:nvPr/>
        </p:nvSpPr>
        <p:spPr bwMode="auto">
          <a:xfrm>
            <a:off x="921347" y="74739"/>
            <a:ext cx="1785745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696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696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49" name="TextBox 13"/>
          <p:cNvSpPr>
            <a:spLocks noChangeArrowheads="1"/>
          </p:cNvSpPr>
          <p:nvPr/>
        </p:nvSpPr>
        <p:spPr bwMode="auto">
          <a:xfrm>
            <a:off x="4707564" y="2507054"/>
            <a:ext cx="4796390" cy="4800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了解用户的期望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0" name="TextBox 14"/>
          <p:cNvSpPr>
            <a:spLocks noChangeArrowheads="1"/>
          </p:cNvSpPr>
          <p:nvPr/>
        </p:nvSpPr>
        <p:spPr bwMode="auto">
          <a:xfrm>
            <a:off x="4707564" y="3287199"/>
            <a:ext cx="4796390" cy="480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确定项目范围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1" name="TextBox 15"/>
          <p:cNvSpPr>
            <a:spLocks noChangeArrowheads="1"/>
          </p:cNvSpPr>
          <p:nvPr/>
        </p:nvSpPr>
        <p:spPr bwMode="auto">
          <a:xfrm>
            <a:off x="4707564" y="4067345"/>
            <a:ext cx="4796390" cy="4800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53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评估同类已有实践和产品</a:t>
            </a:r>
            <a:endParaRPr lang="zh-CN" altLang="en-US" sz="253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3" name="五边形 2"/>
          <p:cNvSpPr>
            <a:spLocks noChangeArrowheads="1"/>
          </p:cNvSpPr>
          <p:nvPr/>
        </p:nvSpPr>
        <p:spPr bwMode="auto">
          <a:xfrm>
            <a:off x="3649335" y="2534992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5" name="五边形 19"/>
          <p:cNvSpPr>
            <a:spLocks noChangeArrowheads="1"/>
          </p:cNvSpPr>
          <p:nvPr/>
        </p:nvSpPr>
        <p:spPr bwMode="auto">
          <a:xfrm>
            <a:off x="3649335" y="3315138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6" name="五边形 20"/>
          <p:cNvSpPr>
            <a:spLocks noChangeArrowheads="1"/>
          </p:cNvSpPr>
          <p:nvPr/>
        </p:nvSpPr>
        <p:spPr bwMode="auto">
          <a:xfrm>
            <a:off x="3649335" y="4095285"/>
            <a:ext cx="910728" cy="487174"/>
          </a:xfrm>
          <a:prstGeom prst="homePlate">
            <a:avLst>
              <a:gd name="adj" fmla="val 46735"/>
            </a:avLst>
          </a:pr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57" name="TextBox 5"/>
          <p:cNvSpPr>
            <a:spLocks noChangeArrowheads="1"/>
          </p:cNvSpPr>
          <p:nvPr/>
        </p:nvSpPr>
        <p:spPr bwMode="auto">
          <a:xfrm>
            <a:off x="3945314" y="251252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1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8" name="TextBox 7"/>
          <p:cNvSpPr>
            <a:spLocks noChangeArrowheads="1"/>
          </p:cNvSpPr>
          <p:nvPr/>
        </p:nvSpPr>
        <p:spPr bwMode="auto">
          <a:xfrm>
            <a:off x="3945314" y="3291075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2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59" name="TextBox 9"/>
          <p:cNvSpPr>
            <a:spLocks noChangeArrowheads="1"/>
          </p:cNvSpPr>
          <p:nvPr/>
        </p:nvSpPr>
        <p:spPr bwMode="auto">
          <a:xfrm>
            <a:off x="3945314" y="4069622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3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  <p:sp>
        <p:nvSpPr>
          <p:cNvPr id="6160" name="TextBox 11"/>
          <p:cNvSpPr>
            <a:spLocks noChangeArrowheads="1"/>
          </p:cNvSpPr>
          <p:nvPr/>
        </p:nvSpPr>
        <p:spPr bwMode="auto">
          <a:xfrm>
            <a:off x="3945314" y="4848168"/>
            <a:ext cx="234950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 Unicode MS" panose="020B0604020202020204" charset="-122"/>
                <a:sym typeface="Arial" panose="020B0604020202020204" pitchFamily="34" charset="0"/>
              </a:rPr>
              <a:t>4</a:t>
            </a:r>
            <a:endParaRPr lang="en-US" altLang="en-US" sz="3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 Unicode MS" panose="020B060402020202020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6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/>
      <p:bldP spid="6149" grpId="0" animBg="1"/>
      <p:bldP spid="6150" grpId="0" animBg="1"/>
      <p:bldP spid="6151" grpId="0" animBg="1"/>
      <p:bldP spid="6153" grpId="0" animBg="1"/>
      <p:bldP spid="6155" grpId="0" animBg="1"/>
      <p:bldP spid="6156" grpId="0" animBg="1"/>
      <p:bldP spid="6157" grpId="0"/>
      <p:bldP spid="6158" grpId="0"/>
      <p:bldP spid="6159" grpId="0"/>
      <p:bldP spid="61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用户群体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" y="843540"/>
            <a:ext cx="1149154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通过国家旅游局调查得知，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2017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年国内旅游人次高达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50.01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人次，若加上出差人次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，人数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</a:rPr>
              <a:t>还可以再向上翻一番。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8" y="1447821"/>
            <a:ext cx="7569127" cy="367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262" y="1302448"/>
            <a:ext cx="3478884" cy="529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7"/>
          <p:cNvSpPr txBox="1"/>
          <p:nvPr/>
        </p:nvSpPr>
        <p:spPr>
          <a:xfrm>
            <a:off x="2914292" y="231664"/>
            <a:ext cx="6364399" cy="48872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了解用户期望（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4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Times New Roman" panose="02020603050405020304" pitchFamily="18" charset="0"/>
              </a:rPr>
              <a:t>类用户）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1158974" y="2074644"/>
            <a:ext cx="4055300" cy="1020064"/>
          </a:xfrm>
          <a:prstGeom prst="roundRect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6435" tIns="48218" rIns="96435" bIns="48218" numCol="1" rtlCol="0" anchor="t" anchorCtr="0" compatLnSpc="1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158974" y="3671317"/>
            <a:ext cx="4055300" cy="1020064"/>
          </a:xfrm>
          <a:prstGeom prst="roundRect">
            <a:avLst/>
          </a:prstGeom>
          <a:solidFill>
            <a:schemeClr val="accent4"/>
          </a:solidFill>
          <a:ln w="9525">
            <a:noFill/>
            <a:round/>
          </a:ln>
        </p:spPr>
        <p:txBody>
          <a:bodyPr vert="horz" wrap="square" lIns="96435" tIns="48218" rIns="96435" bIns="48218" numCol="1" rtlCol="0" anchor="t" anchorCtr="0" compatLnSpc="1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flipH="1">
            <a:off x="6604349" y="2072460"/>
            <a:ext cx="4055300" cy="1020064"/>
          </a:xfrm>
          <a:prstGeom prst="roundRect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6435" tIns="48218" rIns="96435" bIns="48218" numCol="1" rtlCol="0" anchor="t" anchorCtr="0" compatLnSpc="1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 flipH="1">
            <a:off x="6604349" y="3671318"/>
            <a:ext cx="4055300" cy="1020064"/>
          </a:xfrm>
          <a:prstGeom prst="roundRect">
            <a:avLst/>
          </a:prstGeom>
          <a:solidFill>
            <a:schemeClr val="accent3"/>
          </a:solidFill>
          <a:ln w="9525">
            <a:noFill/>
            <a:round/>
          </a:ln>
        </p:spPr>
        <p:txBody>
          <a:bodyPr vert="horz" wrap="square" lIns="96435" tIns="48218" rIns="96435" bIns="48218" numCol="1" rtlCol="0" anchor="t" anchorCtr="0" compatLnSpc="1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 flipH="1">
            <a:off x="6112510" y="1811020"/>
            <a:ext cx="1782445" cy="1536700"/>
          </a:xfrm>
          <a:prstGeom prst="hexagon">
            <a:avLst/>
          </a:prstGeom>
          <a:blipFill rotWithShape="1">
            <a:blip r:embed="rId3"/>
            <a:stretch>
              <a:fillRect/>
            </a:stretch>
          </a:blipFill>
          <a:ln w="57150">
            <a:solidFill>
              <a:schemeClr val="accent2"/>
            </a:solidFill>
            <a:round/>
          </a:ln>
        </p:spPr>
        <p:txBody>
          <a:bodyPr vert="horz" wrap="square" lIns="96435" tIns="48218" rIns="96435" bIns="48218" numCol="1" rtlCol="0" anchor="ctr" anchorCtr="0" compatLnSpc="1"/>
          <a:lstStyle/>
          <a:p>
            <a:pPr algn="ctr"/>
            <a:endParaRPr lang="en-US" sz="1265" b="1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79005" y="2449950"/>
            <a:ext cx="2228425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8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lear Sans" panose="020B0503030202020304" pitchFamily="34" charset="0"/>
                <a:sym typeface="Times New Roman" panose="02020603050405020304" pitchFamily="18" charset="0"/>
              </a:rPr>
              <a:t>类似系统当点用户</a:t>
            </a:r>
            <a:endParaRPr lang="en-GB" sz="16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79005" y="4048807"/>
            <a:ext cx="2228425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8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lear Sans" panose="020B0503030202020304" pitchFamily="34" charset="0"/>
                <a:sym typeface="Times New Roman" panose="02020603050405020304" pitchFamily="18" charset="0"/>
              </a:rPr>
              <a:t>极端用户</a:t>
            </a:r>
            <a:endParaRPr lang="en-GB" sz="16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35520" y="2449950"/>
            <a:ext cx="2228425" cy="518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8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lear Sans" panose="020B0503030202020304" pitchFamily="34" charset="0"/>
                <a:sym typeface="Times New Roman" panose="02020603050405020304" pitchFamily="18" charset="0"/>
              </a:rPr>
              <a:t>目标用户（经常出差或旅游的人）</a:t>
            </a:r>
            <a:endParaRPr lang="en-GB" sz="16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35520" y="4048806"/>
            <a:ext cx="2228425" cy="2590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8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Clear Sans" panose="020B0503030202020304" pitchFamily="34" charset="0"/>
                <a:sym typeface="Times New Roman" panose="02020603050405020304" pitchFamily="18" charset="0"/>
              </a:rPr>
              <a:t>未来用户</a:t>
            </a:r>
            <a:endParaRPr lang="en-GB" sz="1685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4231005" y="3409950"/>
            <a:ext cx="1782445" cy="1536700"/>
          </a:xfrm>
          <a:prstGeom prst="hexagon">
            <a:avLst/>
          </a:prstGeom>
          <a:blipFill rotWithShape="1">
            <a:blip r:embed="rId4"/>
            <a:stretch>
              <a:fillRect/>
            </a:stretch>
          </a:blipFill>
          <a:ln w="57150">
            <a:solidFill>
              <a:schemeClr val="accent2"/>
            </a:solidFill>
            <a:round/>
          </a:ln>
        </p:spPr>
        <p:txBody>
          <a:bodyPr vert="horz" wrap="square" lIns="96435" tIns="48218" rIns="96435" bIns="48218" numCol="1" rtlCol="0" anchor="ctr" anchorCtr="0" compatLnSpc="1"/>
          <a:lstStyle/>
          <a:p>
            <a:pPr algn="ctr"/>
            <a:endParaRPr lang="en-US" sz="1265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4231005" y="1812925"/>
            <a:ext cx="1782445" cy="1536700"/>
          </a:xfrm>
          <a:prstGeom prst="hexagon">
            <a:avLst/>
          </a:prstGeom>
          <a:blipFill rotWithShape="1">
            <a:blip r:embed="rId5"/>
            <a:stretch>
              <a:fillRect/>
            </a:stretch>
          </a:blipFill>
          <a:ln w="57150">
            <a:solidFill>
              <a:schemeClr val="accent1"/>
            </a:solidFill>
            <a:round/>
          </a:ln>
        </p:spPr>
        <p:txBody>
          <a:bodyPr vert="horz" wrap="square" lIns="96435" tIns="48218" rIns="96435" bIns="48218" numCol="1" rtlCol="0" anchor="ctr" anchorCtr="0" compatLnSpc="1"/>
          <a:lstStyle/>
          <a:p>
            <a:pPr algn="ctr"/>
            <a:endParaRPr lang="en-US" sz="1265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 flipH="1">
            <a:off x="6112510" y="3409950"/>
            <a:ext cx="1782445" cy="1536700"/>
          </a:xfrm>
          <a:prstGeom prst="hexagon">
            <a:avLst/>
          </a:prstGeom>
          <a:blipFill rotWithShape="1">
            <a:blip r:embed="rId6"/>
            <a:stretch>
              <a:fillRect/>
            </a:stretch>
          </a:blipFill>
          <a:ln w="57150">
            <a:solidFill>
              <a:schemeClr val="accent3"/>
            </a:solidFill>
            <a:round/>
          </a:ln>
        </p:spPr>
        <p:txBody>
          <a:bodyPr vert="horz" wrap="square" lIns="96435" tIns="48218" rIns="96435" bIns="48218" numCol="1" rtlCol="0" anchor="ctr" anchorCtr="0" compatLnSpc="1"/>
          <a:lstStyle/>
          <a:p>
            <a:pPr algn="ctr"/>
            <a:endParaRPr lang="en-US" sz="1265" b="1">
              <a:solidFill>
                <a:schemeClr val="accent4"/>
              </a:solidFill>
              <a:latin typeface="微软雅黑" panose="020B0503020204020204" charset="-122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40" name="TextBox 47"/>
          <p:cNvSpPr txBox="1"/>
          <p:nvPr/>
        </p:nvSpPr>
        <p:spPr>
          <a:xfrm>
            <a:off x="1033184" y="5217489"/>
            <a:ext cx="10125002" cy="676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在一个相同情景下，对他们进行访谈，大概描述在他们外出时，有这样一个能帮助他们去本地人家中就餐的软件，获取他们是否喜欢的情况</a:t>
            </a:r>
            <a:endParaRPr lang="en-US" altLang="zh-CN" sz="1265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65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以及对本产品的期望</a:t>
            </a:r>
            <a:endParaRPr lang="en-US" altLang="zh-CN" sz="1265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520">
        <p:random/>
      </p:transition>
    </mc:Choice>
    <mc:Fallback xmlns="">
      <p:transition spd="slow" advTm="1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2" presetClass="entr" presetSubtype="2" fill="hold" grpId="0" nodeType="afterEffect"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2" grpId="0" animBg="1"/>
      <p:bldP spid="28" grpId="0"/>
      <p:bldP spid="29" grpId="0"/>
      <p:bldP spid="30" grpId="0"/>
      <p:bldP spid="31" grpId="0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PRESENTATION_TITLE" val="www.33ppt.com"/>
</p:tagLst>
</file>

<file path=ppt/theme/theme1.xml><?xml version="1.0" encoding="utf-8"?>
<a:theme xmlns:a="http://schemas.openxmlformats.org/drawingml/2006/main" name="www.33ppt.com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r="http://schemas.openxmlformats.org/officeDocument/2006/relationships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r="http://schemas.openxmlformats.org/officeDocument/2006/relationships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1352</Words>
  <Application>Microsoft Office PowerPoint</Application>
  <PresentationFormat>自定义</PresentationFormat>
  <Paragraphs>315</Paragraphs>
  <Slides>52</Slides>
  <Notes>52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www.33ppt.com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www.515ppt.com</Manager>
  <Company>苏州珀菲科特网络科技有限公司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www.515ppt.com</dc:title>
  <dc:subject>www.515ppt.com</dc:subject>
  <dc:creator>www.515ppt.com</dc:creator>
  <cp:keywords>更多精品文档，请访问www.515ppt.com</cp:keywords>
  <dc:description>更多精品文档，请访问www.515ppt.com</dc:description>
  <cp:lastModifiedBy>asus</cp:lastModifiedBy>
  <cp:revision>40</cp:revision>
  <dcterms:created xsi:type="dcterms:W3CDTF">2017-06-23T05:52:00Z</dcterms:created>
  <dcterms:modified xsi:type="dcterms:W3CDTF">2018-06-19T12:18:12Z</dcterms:modified>
  <cp:category>www.515ppt.com</cp:category>
</cp:coreProperties>
</file>